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slides/slide19.xml" ContentType="application/vnd.openxmlformats-officedocument.presentationml.slide+xml"/>
  <Default Extension="png" ContentType="image/png"/>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theme/theme3.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docProps/custom.xml" ContentType="application/vnd.openxmlformats-officedocument.custom-properties+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handoutMasters/handoutMaster1.xml" ContentType="application/vnd.openxmlformats-officedocument.presentationml.handoutMaster+xml"/>
  <Override PartName="/ppt/viewProps.xml" ContentType="application/vnd.openxmlformats-officedocument.presentationml.viewProps+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8"/>
  </p:notesMasterIdLst>
  <p:handoutMasterIdLst>
    <p:handoutMasterId r:id="rId29"/>
  </p:handoutMasterIdLst>
  <p:sldIdLst>
    <p:sldId id="256" r:id="rId2"/>
    <p:sldId id="257" r:id="rId3"/>
    <p:sldId id="299" r:id="rId4"/>
    <p:sldId id="329" r:id="rId5"/>
    <p:sldId id="273" r:id="rId6"/>
    <p:sldId id="276" r:id="rId7"/>
    <p:sldId id="274" r:id="rId8"/>
    <p:sldId id="275" r:id="rId9"/>
    <p:sldId id="280" r:id="rId10"/>
    <p:sldId id="283" r:id="rId11"/>
    <p:sldId id="303" r:id="rId12"/>
    <p:sldId id="282" r:id="rId13"/>
    <p:sldId id="301" r:id="rId14"/>
    <p:sldId id="327" r:id="rId15"/>
    <p:sldId id="311" r:id="rId16"/>
    <p:sldId id="330" r:id="rId17"/>
    <p:sldId id="328" r:id="rId18"/>
    <p:sldId id="320" r:id="rId19"/>
    <p:sldId id="321" r:id="rId20"/>
    <p:sldId id="322" r:id="rId21"/>
    <p:sldId id="323" r:id="rId22"/>
    <p:sldId id="324" r:id="rId23"/>
    <p:sldId id="325" r:id="rId24"/>
    <p:sldId id="326" r:id="rId25"/>
    <p:sldId id="297" r:id="rId26"/>
    <p:sldId id="272"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3835">
          <p15:clr>
            <a:srgbClr val="A4A3A4"/>
          </p15:clr>
        </p15:guide>
      </p15:sldGuideLst>
    </p:ext>
    <p:ext uri="{2D200454-40CA-4A62-9FC3-DE9A4176ACB9}">
      <p15:notes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clrMru>
    <a:srgbClr val="FF6600"/>
    <a:srgbClr val="009900"/>
    <a:srgbClr val="F4AF83"/>
    <a:srgbClr val="006666"/>
    <a:srgbClr val="0099FF"/>
    <a:srgbClr val="008080"/>
    <a:srgbClr val="0F9F7D"/>
    <a:srgbClr val="008000"/>
    <a:srgbClr val="373545"/>
    <a:srgbClr val="AFABAB"/>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horzBarState="maximized">
    <p:restoredLeft sz="18809" autoAdjust="0"/>
    <p:restoredTop sz="94660"/>
  </p:normalViewPr>
  <p:slideViewPr>
    <p:cSldViewPr snapToGrid="0">
      <p:cViewPr varScale="1">
        <p:scale>
          <a:sx n="92" d="100"/>
          <a:sy n="92" d="100"/>
        </p:scale>
        <p:origin x="-86" y="-264"/>
      </p:cViewPr>
      <p:guideLst>
        <p:guide orient="horz" pos="2160"/>
        <p:guide pos="3835"/>
      </p:guideLst>
    </p:cSldViewPr>
  </p:slideViewPr>
  <p:notesTextViewPr>
    <p:cViewPr>
      <p:scale>
        <a:sx n="1" d="1"/>
        <a:sy n="1" d="1"/>
      </p:scale>
      <p:origin x="0" y="0"/>
    </p:cViewPr>
  </p:notesTextViewPr>
  <p:notesViewPr>
    <p:cSldViewPr snapToGrid="0">
      <p:cViewPr varScale="1">
        <p:scale>
          <a:sx n="52" d="100"/>
          <a:sy n="52" d="100"/>
        </p:scale>
        <p:origin x="2680" y="60"/>
      </p:cViewPr>
      <p:guideLst/>
    </p:cSldViewPr>
  </p:notes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en-IN" dirty="0"/>
              <a:t>Hi to all</a:t>
            </a: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6E5FBE0-5C21-4E83-8069-52D09BCDD71E}" type="datetimeFigureOut">
              <a:rPr lang="en-IN" smtClean="0"/>
              <a:pPr/>
              <a:t>19-06-2022</a:t>
            </a:fld>
            <a:endParaRPr lang="en-IN"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36C5872-5BF2-424D-ADD9-174D7927D36A}" type="slidenum">
              <a:rPr lang="en-IN" smtClean="0"/>
              <a:pPr/>
              <a:t>‹#›</a:t>
            </a:fld>
            <a:endParaRPr lang="en-IN" dirty="0"/>
          </a:p>
        </p:txBody>
      </p:sp>
    </p:spTree>
    <p:extLst>
      <p:ext uri="{BB962C8B-B14F-4D97-AF65-F5344CB8AC3E}">
        <p14:creationId xmlns:p14="http://schemas.microsoft.com/office/powerpoint/2010/main" xmlns="" val="1"/>
      </p:ext>
    </p:extLst>
  </p:cSld>
  <p:clrMap bg1="lt1" tx1="dk1" bg2="lt2" tx2="dk2" accent1="accent1" accent2="accent2" accent3="accent3" accent4="accent4" accent5="accent5" accent6="accent6" hlink="hlink" folHlink="folHlink"/>
  <p:hf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en-IN" dirty="0"/>
              <a:t>Hi to all</a:t>
            </a: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6846DD5-0A30-46AD-B2E1-F25508726044}" type="datetimeFigureOut">
              <a:rPr lang="en-IN" smtClean="0"/>
              <a:pPr/>
              <a:t>19-06-2022</a:t>
            </a:fld>
            <a:endParaRPr lang="en-IN"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1FFBC11-2ED2-450E-A0CC-CEA7380C613F}" type="slidenum">
              <a:rPr lang="en-IN" smtClean="0"/>
              <a:pPr/>
              <a:t>‹#›</a:t>
            </a:fld>
            <a:endParaRPr lang="en-IN" dirty="0"/>
          </a:p>
        </p:txBody>
      </p:sp>
    </p:spTree>
  </p:cSld>
  <p:clrMap bg1="lt1" tx1="dk1" bg2="lt2" tx2="dk2" accent1="accent1" accent2="accent2" accent3="accent3" accent4="accent4" accent5="accent5" accent6="accent6" hlink="hlink" folHlink="folHlink"/>
  <p:hf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Date Placeholder 3"/>
          <p:cNvSpPr txBox="1"/>
          <p:nvPr userDrawn="1"/>
        </p:nvSpPr>
        <p:spPr>
          <a:xfrm>
            <a:off x="777239" y="6634573"/>
            <a:ext cx="5781822" cy="220979"/>
          </a:xfrm>
          <a:prstGeom prst="rect">
            <a:avLst/>
          </a:prstGeom>
          <a:solidFill>
            <a:srgbClr val="002060"/>
          </a:solidFill>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IN" sz="1600" b="0" cap="small" baseline="0" dirty="0">
              <a:solidFill>
                <a:schemeClr val="bg1"/>
              </a:solidFill>
              <a:latin typeface="Times New Roman" panose="02020603050405020304" pitchFamily="18" charset="0"/>
              <a:cs typeface="Times New Roman" panose="02020603050405020304" pitchFamily="18" charset="0"/>
            </a:endParaRPr>
          </a:p>
        </p:txBody>
      </p:sp>
      <p:sp>
        <p:nvSpPr>
          <p:cNvPr id="6" name="Date Placeholder 3"/>
          <p:cNvSpPr txBox="1"/>
          <p:nvPr userDrawn="1"/>
        </p:nvSpPr>
        <p:spPr>
          <a:xfrm>
            <a:off x="6559062" y="6634573"/>
            <a:ext cx="5195133" cy="220979"/>
          </a:xfrm>
          <a:prstGeom prst="rect">
            <a:avLst/>
          </a:prstGeom>
          <a:solidFill>
            <a:srgbClr val="008080"/>
          </a:solidFill>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IN" sz="1600" b="0" cap="small" baseline="0" dirty="0">
              <a:solidFill>
                <a:schemeClr val="bg1"/>
              </a:solidFill>
              <a:latin typeface="Times New Roman" panose="02020603050405020304" pitchFamily="18" charset="0"/>
              <a:cs typeface="Times New Roman" panose="02020603050405020304" pitchFamily="18" charset="0"/>
            </a:endParaRPr>
          </a:p>
        </p:txBody>
      </p:sp>
      <p:sp>
        <p:nvSpPr>
          <p:cNvPr id="7" name="Date Placeholder 3"/>
          <p:cNvSpPr txBox="1"/>
          <p:nvPr userDrawn="1"/>
        </p:nvSpPr>
        <p:spPr>
          <a:xfrm>
            <a:off x="11754196" y="6637020"/>
            <a:ext cx="437803" cy="220979"/>
          </a:xfrm>
          <a:prstGeom prst="rect">
            <a:avLst/>
          </a:prstGeom>
          <a:solidFill>
            <a:schemeClr val="accent4"/>
          </a:solidFill>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IN" sz="1600" b="1" dirty="0">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8" name="Date Placeholder 3"/>
          <p:cNvSpPr txBox="1"/>
          <p:nvPr userDrawn="1"/>
        </p:nvSpPr>
        <p:spPr>
          <a:xfrm>
            <a:off x="-1" y="-1"/>
            <a:ext cx="12191999" cy="232759"/>
          </a:xfrm>
          <a:prstGeom prst="rect">
            <a:avLst/>
          </a:prstGeom>
          <a:solidFill>
            <a:srgbClr val="006666"/>
          </a:solidFill>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IN" sz="1500" b="1" i="1" dirty="0">
              <a:solidFill>
                <a:schemeClr val="bg1"/>
              </a:solidFill>
              <a:effectLst/>
              <a:latin typeface="Times New Roman" panose="02020603050405020304" pitchFamily="18" charset="0"/>
              <a:cs typeface="Times New Roman" panose="02020603050405020304" pitchFamily="18" charset="0"/>
            </a:endParaRPr>
          </a:p>
        </p:txBody>
      </p:sp>
      <p:sp>
        <p:nvSpPr>
          <p:cNvPr id="9" name="Date Placeholder 3"/>
          <p:cNvSpPr txBox="1"/>
          <p:nvPr userDrawn="1"/>
        </p:nvSpPr>
        <p:spPr>
          <a:xfrm>
            <a:off x="0" y="6634573"/>
            <a:ext cx="777239" cy="221522"/>
          </a:xfrm>
          <a:prstGeom prst="rect">
            <a:avLst/>
          </a:prstGeom>
          <a:solidFill>
            <a:schemeClr val="accent2">
              <a:lumMod val="75000"/>
            </a:schemeClr>
          </a:solidFill>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IN" sz="1600" b="0" cap="small" baseline="0" dirty="0">
              <a:solidFill>
                <a:schemeClr val="bg1"/>
              </a:solidFill>
              <a:latin typeface="Times New Roman" panose="02020603050405020304" pitchFamily="18" charset="0"/>
              <a:cs typeface="Times New Roman" panose="02020603050405020304" pitchFamily="18" charset="0"/>
            </a:endParaRPr>
          </a:p>
        </p:txBody>
      </p:sp>
    </p:spTree>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 y="232759"/>
            <a:ext cx="12192000" cy="714892"/>
          </a:xfrm>
          <a:prstGeom prst="rect">
            <a:avLst/>
          </a:prstGeom>
          <a:solidFill>
            <a:srgbClr val="FF66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lvl1pPr>
              <a:defRPr b="0" cap="none" spc="0">
                <a:ln w="0"/>
                <a:solidFill>
                  <a:schemeClr val="bg1"/>
                </a:solidFill>
                <a:effectLst>
                  <a:outerShdw blurRad="38100" dist="25400" dir="5400000" algn="ctr" rotWithShape="0">
                    <a:srgbClr val="6E747A">
                      <a:alpha val="43000"/>
                    </a:srgbClr>
                  </a:outerShdw>
                </a:effectLst>
              </a:defRPr>
            </a:lvl1pPr>
          </a:lstStyle>
          <a:p>
            <a:r>
              <a:rPr lang="en-US" dirty="0"/>
              <a:t>Click to edit Master title style</a:t>
            </a:r>
            <a:endParaRPr lang="en-IN" dirty="0"/>
          </a:p>
        </p:txBody>
      </p:sp>
      <p:sp>
        <p:nvSpPr>
          <p:cNvPr id="3" name="Content Placeholder 2"/>
          <p:cNvSpPr>
            <a:spLocks noGrp="1"/>
          </p:cNvSpPr>
          <p:nvPr>
            <p:ph idx="1"/>
          </p:nvPr>
        </p:nvSpPr>
        <p:spPr>
          <a:xfrm>
            <a:off x="199505" y="1097279"/>
            <a:ext cx="11779135" cy="5394960"/>
          </a:xfrm>
        </p:spPr>
        <p:txBody>
          <a:bodyPr/>
          <a:lstStyle>
            <a:lvl1pPr marL="228600" indent="-228600">
              <a:buFont typeface="Wingdings" panose="05000000000000000000" pitchFamily="2" charset="2"/>
              <a:buChar char="Ø"/>
              <a:defRPr/>
            </a:lvl1pPr>
            <a:lvl2pPr marL="685800" indent="-228600">
              <a:buFont typeface="Wingdings" panose="05000000000000000000" pitchFamily="2" charset="2"/>
              <a:buChar char="q"/>
              <a:defRPr/>
            </a:lvl2pPr>
            <a:lvl3pPr marL="1143000" indent="-228600">
              <a:buFont typeface="Courier New" panose="02070309020205020404" pitchFamily="49" charset="0"/>
              <a:buChar char="o"/>
              <a:defRPr/>
            </a:lvl3pPr>
            <a:lvl4pPr marL="1600200" indent="-228600">
              <a:buFont typeface="Wingdings" panose="05000000000000000000" pitchFamily="2" charset="2"/>
              <a:buChar char="§"/>
              <a:defRPr/>
            </a:lvl4pPr>
            <a:lvl5pPr marL="2057400" indent="-228600">
              <a:buFont typeface="Arial" panose="020B0604020202020204" pitchFamily="34" charset="0"/>
              <a:buChar cha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5" name="Date Placeholder 3"/>
          <p:cNvSpPr txBox="1"/>
          <p:nvPr userDrawn="1"/>
        </p:nvSpPr>
        <p:spPr>
          <a:xfrm>
            <a:off x="777239" y="6642828"/>
            <a:ext cx="5654039" cy="215172"/>
          </a:xfrm>
          <a:prstGeom prst="rect">
            <a:avLst/>
          </a:prstGeom>
          <a:solidFill>
            <a:srgbClr val="002060"/>
          </a:solidFill>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600" b="0" cap="small" baseline="0" dirty="0">
                <a:solidFill>
                  <a:schemeClr val="bg1"/>
                </a:solidFill>
                <a:latin typeface="Times New Roman" panose="02020603050405020304" pitchFamily="18" charset="0"/>
                <a:cs typeface="Times New Roman" panose="02020603050405020304" pitchFamily="18" charset="0"/>
              </a:rPr>
              <a:t>Dept. of Computer Science and Engineering</a:t>
            </a:r>
            <a:endParaRPr lang="en-IN" sz="1600" b="0" cap="small" baseline="0" dirty="0">
              <a:solidFill>
                <a:schemeClr val="bg1"/>
              </a:solidFill>
              <a:latin typeface="Times New Roman" panose="02020603050405020304" pitchFamily="18" charset="0"/>
              <a:cs typeface="Times New Roman" panose="02020603050405020304" pitchFamily="18" charset="0"/>
            </a:endParaRPr>
          </a:p>
        </p:txBody>
      </p:sp>
      <p:sp>
        <p:nvSpPr>
          <p:cNvPr id="7" name="Date Placeholder 3"/>
          <p:cNvSpPr txBox="1"/>
          <p:nvPr userDrawn="1"/>
        </p:nvSpPr>
        <p:spPr>
          <a:xfrm>
            <a:off x="6431278" y="6641866"/>
            <a:ext cx="5322917" cy="216133"/>
          </a:xfrm>
          <a:prstGeom prst="rect">
            <a:avLst/>
          </a:prstGeom>
          <a:solidFill>
            <a:srgbClr val="008080"/>
          </a:solidFill>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600" b="0" cap="small" baseline="0" dirty="0">
                <a:solidFill>
                  <a:schemeClr val="bg1"/>
                </a:solidFill>
                <a:latin typeface="Times New Roman" panose="02020603050405020304" pitchFamily="18" charset="0"/>
                <a:cs typeface="Times New Roman" panose="02020603050405020304" pitchFamily="18" charset="0"/>
              </a:rPr>
              <a:t>Srinivasa Ramanujan Institute of Technology</a:t>
            </a:r>
            <a:endParaRPr lang="en-IN" sz="1600" b="0" cap="small" baseline="0" dirty="0">
              <a:solidFill>
                <a:schemeClr val="bg1"/>
              </a:solidFill>
              <a:latin typeface="Times New Roman" panose="02020603050405020304" pitchFamily="18" charset="0"/>
              <a:cs typeface="Times New Roman" panose="02020603050405020304" pitchFamily="18" charset="0"/>
            </a:endParaRPr>
          </a:p>
        </p:txBody>
      </p:sp>
      <p:sp>
        <p:nvSpPr>
          <p:cNvPr id="8" name="Date Placeholder 3"/>
          <p:cNvSpPr txBox="1"/>
          <p:nvPr userDrawn="1"/>
        </p:nvSpPr>
        <p:spPr>
          <a:xfrm>
            <a:off x="11754196" y="6641865"/>
            <a:ext cx="437803" cy="216133"/>
          </a:xfrm>
          <a:prstGeom prst="rect">
            <a:avLst/>
          </a:prstGeom>
          <a:solidFill>
            <a:schemeClr val="accent4"/>
          </a:solidFill>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DDAC095C-C545-42F9-B93D-2B3224753C51}" type="slidenum">
              <a:rPr lang="en-US" sz="1600" b="1" smtClean="0">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pPr algn="ctr"/>
              <a:t>‹#›</a:t>
            </a:fld>
            <a:endParaRPr lang="en-IN" sz="1600" b="1" dirty="0">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9" name="Date Placeholder 3"/>
          <p:cNvSpPr txBox="1"/>
          <p:nvPr userDrawn="1"/>
        </p:nvSpPr>
        <p:spPr>
          <a:xfrm>
            <a:off x="-8793" y="-1"/>
            <a:ext cx="12191999" cy="232759"/>
          </a:xfrm>
          <a:prstGeom prst="rect">
            <a:avLst/>
          </a:prstGeom>
          <a:solidFill>
            <a:srgbClr val="006666"/>
          </a:solidFill>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IN" sz="1500" b="1" i="1" dirty="0">
                <a:solidFill>
                  <a:schemeClr val="bg1"/>
                </a:solidFill>
                <a:effectLst/>
                <a:latin typeface="Times New Roman" panose="02020603050405020304" pitchFamily="18" charset="0"/>
                <a:cs typeface="Times New Roman" panose="02020603050405020304" pitchFamily="18" charset="0"/>
              </a:rPr>
              <a:t>Face</a:t>
            </a:r>
            <a:r>
              <a:rPr lang="en-IN" sz="1500" b="1" i="1" baseline="0" dirty="0">
                <a:solidFill>
                  <a:schemeClr val="bg1"/>
                </a:solidFill>
                <a:effectLst/>
                <a:latin typeface="Times New Roman" panose="02020603050405020304" pitchFamily="18" charset="0"/>
                <a:cs typeface="Times New Roman" panose="02020603050405020304" pitchFamily="18" charset="0"/>
              </a:rPr>
              <a:t> Anti-Spoofing Using </a:t>
            </a:r>
            <a:r>
              <a:rPr lang="en-IN" sz="1500" b="1" i="1" baseline="0">
                <a:solidFill>
                  <a:schemeClr val="bg1"/>
                </a:solidFill>
                <a:effectLst/>
                <a:latin typeface="Times New Roman" panose="02020603050405020304" pitchFamily="18" charset="0"/>
                <a:cs typeface="Times New Roman" panose="02020603050405020304" pitchFamily="18" charset="0"/>
              </a:rPr>
              <a:t>Deep Learning</a:t>
            </a:r>
            <a:endParaRPr lang="en-IN" sz="1500" b="1" i="1" dirty="0">
              <a:solidFill>
                <a:schemeClr val="bg1"/>
              </a:solidFill>
              <a:effectLst/>
              <a:latin typeface="Times New Roman" panose="02020603050405020304" pitchFamily="18" charset="0"/>
              <a:cs typeface="Times New Roman" panose="02020603050405020304" pitchFamily="18" charset="0"/>
            </a:endParaRP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xmlns="" val="0"/>
              </a:ext>
            </a:extLst>
          </a:blip>
          <a:stretch>
            <a:fillRect/>
          </a:stretch>
        </p:blipFill>
        <p:spPr>
          <a:xfrm>
            <a:off x="11506200" y="5956065"/>
            <a:ext cx="685800" cy="685800"/>
          </a:xfrm>
          <a:prstGeom prst="rect">
            <a:avLst/>
          </a:prstGeom>
        </p:spPr>
      </p:pic>
      <p:sp>
        <p:nvSpPr>
          <p:cNvPr id="10" name="Date Placeholder 3"/>
          <p:cNvSpPr txBox="1"/>
          <p:nvPr userDrawn="1"/>
        </p:nvSpPr>
        <p:spPr>
          <a:xfrm>
            <a:off x="0" y="6642828"/>
            <a:ext cx="777239" cy="215172"/>
          </a:xfrm>
          <a:prstGeom prst="rect">
            <a:avLst/>
          </a:prstGeom>
          <a:solidFill>
            <a:schemeClr val="accent2">
              <a:lumMod val="75000"/>
            </a:schemeClr>
          </a:solidFill>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600" b="0" cap="small" baseline="0" dirty="0">
                <a:solidFill>
                  <a:schemeClr val="bg1"/>
                </a:solidFill>
                <a:latin typeface="Times New Roman" panose="02020603050405020304" pitchFamily="18" charset="0"/>
                <a:cs typeface="Times New Roman" panose="02020603050405020304" pitchFamily="18" charset="0"/>
              </a:rPr>
              <a:t> A- 05</a:t>
            </a:r>
            <a:endParaRPr lang="en-IN" sz="1600" b="0" cap="small" baseline="0" dirty="0">
              <a:solidFill>
                <a:schemeClr val="bg1"/>
              </a:solidFill>
              <a:latin typeface="Times New Roman" panose="02020603050405020304" pitchFamily="18" charset="0"/>
              <a:cs typeface="Times New Roman" panose="02020603050405020304" pitchFamily="18" charset="0"/>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Lst>
  <p:txStyles>
    <p:titleStyle>
      <a:lvl1pPr algn="l" defTabSz="914400" rtl="0" eaLnBrk="1" latinLnBrk="0" hangingPunct="1">
        <a:lnSpc>
          <a:spcPct val="90000"/>
        </a:lnSpc>
        <a:spcBef>
          <a:spcPct val="0"/>
        </a:spcBef>
        <a:buNone/>
        <a:defRPr sz="4400" kern="1200">
          <a:solidFill>
            <a:schemeClr val="tx1"/>
          </a:solidFill>
          <a:latin typeface="Times New Roman" panose="02020603050405020304" pitchFamily="18" charset="0"/>
          <a:ea typeface="+mj-ea"/>
          <a:cs typeface="Times New Roman" panose="02020603050405020304" pitchFamily="18" charset="0"/>
        </a:defRPr>
      </a:lvl1pPr>
    </p:titleStyle>
    <p:bodyStyle>
      <a:lvl1pPr marL="228600" indent="-228600" algn="just" defTabSz="914400" rtl="0" eaLnBrk="1" latinLnBrk="0" hangingPunct="1">
        <a:lnSpc>
          <a:spcPct val="90000"/>
        </a:lnSpc>
        <a:spcBef>
          <a:spcPts val="1000"/>
        </a:spcBef>
        <a:buFont typeface="Wingdings" panose="05000000000000000000" pitchFamily="2" charset="2"/>
        <a:buChar char="q"/>
        <a:defRPr sz="2800" kern="1200">
          <a:solidFill>
            <a:schemeClr val="tx1"/>
          </a:solidFill>
          <a:latin typeface="Times New Roman" panose="02020603050405020304" pitchFamily="18" charset="0"/>
          <a:ea typeface="+mn-ea"/>
          <a:cs typeface="Times New Roman" panose="02020603050405020304" pitchFamily="18" charset="0"/>
        </a:defRPr>
      </a:lvl1pPr>
      <a:lvl2pPr marL="685800" indent="-228600" algn="just" defTabSz="914400" rtl="0" eaLnBrk="1" latinLnBrk="0" hangingPunct="1">
        <a:lnSpc>
          <a:spcPct val="90000"/>
        </a:lnSpc>
        <a:spcBef>
          <a:spcPts val="500"/>
        </a:spcBef>
        <a:buFont typeface="Wingdings" panose="05000000000000000000" pitchFamily="2" charset="2"/>
        <a:buChar char="Ø"/>
        <a:defRPr sz="2400" kern="1200">
          <a:solidFill>
            <a:schemeClr val="tx1"/>
          </a:solidFill>
          <a:latin typeface="Times New Roman" panose="02020603050405020304" pitchFamily="18" charset="0"/>
          <a:ea typeface="+mn-ea"/>
          <a:cs typeface="Times New Roman" panose="02020603050405020304" pitchFamily="18" charset="0"/>
        </a:defRPr>
      </a:lvl2pPr>
      <a:lvl3pPr marL="1143000" indent="-228600" algn="just" defTabSz="914400" rtl="0" eaLnBrk="1" latinLnBrk="0" hangingPunct="1">
        <a:lnSpc>
          <a:spcPct val="90000"/>
        </a:lnSpc>
        <a:spcBef>
          <a:spcPts val="500"/>
        </a:spcBef>
        <a:buFont typeface="Courier New" panose="02070309020205020404" pitchFamily="49" charset="0"/>
        <a:buChar char="o"/>
        <a:defRPr sz="2000" kern="1200">
          <a:solidFill>
            <a:schemeClr val="tx1"/>
          </a:solidFill>
          <a:latin typeface="Times New Roman" panose="02020603050405020304" pitchFamily="18" charset="0"/>
          <a:ea typeface="+mn-ea"/>
          <a:cs typeface="Times New Roman" panose="02020603050405020304" pitchFamily="18" charset="0"/>
        </a:defRPr>
      </a:lvl3pPr>
      <a:lvl4pPr marL="1600200" indent="-228600" algn="just"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Times New Roman" panose="02020603050405020304" pitchFamily="18" charset="0"/>
          <a:ea typeface="+mn-ea"/>
          <a:cs typeface="Times New Roman" panose="02020603050405020304" pitchFamily="18" charset="0"/>
        </a:defRPr>
      </a:lvl4pPr>
      <a:lvl5pPr marL="2057400" indent="-228600" algn="just"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11"/>
          <p:cNvSpPr txBox="1"/>
          <p:nvPr/>
        </p:nvSpPr>
        <p:spPr>
          <a:xfrm>
            <a:off x="6095990" y="1783000"/>
            <a:ext cx="3056801" cy="584534"/>
          </a:xfrm>
          <a:prstGeom prst="rect">
            <a:avLst/>
          </a:prstGeom>
        </p:spPr>
        <p:txBody>
          <a:bodyPr vert="horz" lIns="91440" tIns="45720" rIns="91440" bIns="45720" rtlCol="0">
            <a:normAutofit fontScale="92500" lnSpcReduction="10000"/>
          </a:bodyPr>
          <a:lstStyle>
            <a:lvl1pPr marL="0" indent="0" algn="ctr" defTabSz="914400" rtl="0" eaLnBrk="1" latinLnBrk="0" hangingPunct="1">
              <a:lnSpc>
                <a:spcPct val="90000"/>
              </a:lnSpc>
              <a:spcBef>
                <a:spcPts val="1000"/>
              </a:spcBef>
              <a:buFont typeface="Arial" panose="020B0604020202020204" pitchFamily="34" charset="0"/>
              <a:buNone/>
              <a:defRPr sz="2800" b="1" kern="1200" baseline="0">
                <a:solidFill>
                  <a:schemeClr val="tx1"/>
                </a:solidFill>
                <a:latin typeface="Times New Roman" panose="02020603050405020304" pitchFamily="18" charset="0"/>
                <a:ea typeface="+mn-ea"/>
                <a:cs typeface="Times New Roman" panose="02020603050405020304" pitchFamily="18"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Times New Roman" panose="02020603050405020304" pitchFamily="18" charset="0"/>
                <a:ea typeface="+mn-ea"/>
                <a:cs typeface="Times New Roman" panose="02020603050405020304" pitchFamily="18" charset="0"/>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Times New Roman" panose="02020603050405020304" pitchFamily="18" charset="0"/>
                <a:ea typeface="+mn-ea"/>
                <a:cs typeface="Times New Roman" panose="02020603050405020304" pitchFamily="18" charset="0"/>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Times New Roman" panose="02020603050405020304" pitchFamily="18" charset="0"/>
                <a:ea typeface="+mn-ea"/>
                <a:cs typeface="Times New Roman" panose="02020603050405020304" pitchFamily="18" charset="0"/>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Times New Roman" panose="02020603050405020304" pitchFamily="18" charset="0"/>
                <a:ea typeface="+mn-ea"/>
                <a:cs typeface="Times New Roman" panose="02020603050405020304" pitchFamily="18" charset="0"/>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spcBef>
                <a:spcPts val="300"/>
              </a:spcBef>
            </a:pPr>
            <a:r>
              <a:rPr lang="en-IN" sz="2600" b="0" dirty="0">
                <a:effectLst>
                  <a:outerShdw blurRad="38100" dist="38100" dir="2700000" algn="tl">
                    <a:srgbClr val="000000">
                      <a:alpha val="43137"/>
                    </a:srgbClr>
                  </a:outerShdw>
                </a:effectLst>
              </a:rPr>
              <a:t>Ankitha.P</a:t>
            </a:r>
            <a:endParaRPr lang="en-US" sz="2600" b="0" dirty="0">
              <a:effectLst>
                <a:outerShdw blurRad="38100" dist="38100" dir="2700000" algn="tl">
                  <a:srgbClr val="000000">
                    <a:alpha val="43137"/>
                  </a:srgbClr>
                </a:outerShdw>
              </a:effectLst>
            </a:endParaRPr>
          </a:p>
          <a:p>
            <a:pPr>
              <a:spcBef>
                <a:spcPts val="300"/>
              </a:spcBef>
            </a:pPr>
            <a:r>
              <a:rPr lang="en-US" sz="1200" b="0" dirty="0"/>
              <a:t>Roll No. 184G1A0502</a:t>
            </a:r>
          </a:p>
        </p:txBody>
      </p:sp>
      <p:sp>
        <p:nvSpPr>
          <p:cNvPr id="6" name="Subtitle 11"/>
          <p:cNvSpPr txBox="1"/>
          <p:nvPr/>
        </p:nvSpPr>
        <p:spPr>
          <a:xfrm>
            <a:off x="2929179" y="2475580"/>
            <a:ext cx="6261315" cy="898049"/>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800" b="1" kern="1200" baseline="0">
                <a:solidFill>
                  <a:schemeClr val="tx1"/>
                </a:solidFill>
                <a:latin typeface="Times New Roman" panose="02020603050405020304" pitchFamily="18" charset="0"/>
                <a:ea typeface="+mn-ea"/>
                <a:cs typeface="Times New Roman" panose="02020603050405020304" pitchFamily="18"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Times New Roman" panose="02020603050405020304" pitchFamily="18" charset="0"/>
                <a:ea typeface="+mn-ea"/>
                <a:cs typeface="Times New Roman" panose="02020603050405020304" pitchFamily="18" charset="0"/>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Times New Roman" panose="02020603050405020304" pitchFamily="18" charset="0"/>
                <a:ea typeface="+mn-ea"/>
                <a:cs typeface="Times New Roman" panose="02020603050405020304" pitchFamily="18" charset="0"/>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Times New Roman" panose="02020603050405020304" pitchFamily="18" charset="0"/>
                <a:ea typeface="+mn-ea"/>
                <a:cs typeface="Times New Roman" panose="02020603050405020304" pitchFamily="18" charset="0"/>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Times New Roman" panose="02020603050405020304" pitchFamily="18" charset="0"/>
                <a:ea typeface="+mn-ea"/>
                <a:cs typeface="Times New Roman" panose="02020603050405020304" pitchFamily="18" charset="0"/>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spcBef>
                <a:spcPts val="300"/>
              </a:spcBef>
            </a:pPr>
            <a:r>
              <a:rPr lang="en-US" sz="1400" b="0" i="1" dirty="0"/>
              <a:t>Under the guidance of</a:t>
            </a:r>
          </a:p>
          <a:p>
            <a:pPr>
              <a:spcBef>
                <a:spcPts val="200"/>
              </a:spcBef>
            </a:pPr>
            <a:r>
              <a:rPr lang="en-US" sz="2400" b="0" dirty="0">
                <a:effectLst>
                  <a:outerShdw blurRad="38100" dist="38100" dir="2700000" algn="tl">
                    <a:srgbClr val="000000">
                      <a:alpha val="43137"/>
                    </a:srgbClr>
                  </a:outerShdw>
                </a:effectLst>
              </a:rPr>
              <a:t>Dr.G.K.Venkata Narasimha Reddy </a:t>
            </a:r>
            <a:r>
              <a:rPr lang="en-US" sz="2400" b="0" baseline="-25000" dirty="0">
                <a:effectLst>
                  <a:outerShdw blurRad="38100" dist="38100" dir="2700000" algn="tl">
                    <a:srgbClr val="000000">
                      <a:alpha val="43137"/>
                    </a:srgbClr>
                  </a:outerShdw>
                </a:effectLst>
              </a:rPr>
              <a:t>M.Tech.,Ph.D</a:t>
            </a:r>
            <a:r>
              <a:rPr lang="en-IN" sz="1400" b="0" dirty="0"/>
              <a:t> </a:t>
            </a:r>
          </a:p>
          <a:p>
            <a:pPr>
              <a:spcBef>
                <a:spcPts val="200"/>
              </a:spcBef>
            </a:pPr>
            <a:endParaRPr lang="en-IN" sz="1400" b="0" dirty="0"/>
          </a:p>
          <a:p>
            <a:pPr>
              <a:spcBef>
                <a:spcPts val="200"/>
              </a:spcBef>
            </a:pPr>
            <a:r>
              <a:rPr lang="en-IN" sz="1400" b="0" dirty="0"/>
              <a:t>Professor</a:t>
            </a:r>
          </a:p>
        </p:txBody>
      </p:sp>
      <p:sp>
        <p:nvSpPr>
          <p:cNvPr id="7" name="Subtitle 11"/>
          <p:cNvSpPr txBox="1"/>
          <p:nvPr/>
        </p:nvSpPr>
        <p:spPr>
          <a:xfrm>
            <a:off x="1514475" y="5162533"/>
            <a:ext cx="9163049" cy="1427181"/>
          </a:xfrm>
          <a:prstGeom prst="rect">
            <a:avLst/>
          </a:prstGeom>
        </p:spPr>
        <p:txBody>
          <a:bodyPr vert="horz" lIns="91440" tIns="45720" rIns="91440" bIns="45720" rtlCol="0">
            <a:normAutofit fontScale="5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800" b="1" kern="1200" baseline="0">
                <a:solidFill>
                  <a:schemeClr val="tx1"/>
                </a:solidFill>
                <a:latin typeface="Times New Roman" panose="02020603050405020304" pitchFamily="18" charset="0"/>
                <a:ea typeface="+mn-ea"/>
                <a:cs typeface="Times New Roman" panose="02020603050405020304" pitchFamily="18"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Times New Roman" panose="02020603050405020304" pitchFamily="18" charset="0"/>
                <a:ea typeface="+mn-ea"/>
                <a:cs typeface="Times New Roman" panose="02020603050405020304" pitchFamily="18" charset="0"/>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Times New Roman" panose="02020603050405020304" pitchFamily="18" charset="0"/>
                <a:ea typeface="+mn-ea"/>
                <a:cs typeface="Times New Roman" panose="02020603050405020304" pitchFamily="18" charset="0"/>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Times New Roman" panose="02020603050405020304" pitchFamily="18" charset="0"/>
                <a:ea typeface="+mn-ea"/>
                <a:cs typeface="Times New Roman" panose="02020603050405020304" pitchFamily="18" charset="0"/>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Times New Roman" panose="02020603050405020304" pitchFamily="18" charset="0"/>
                <a:ea typeface="+mn-ea"/>
                <a:cs typeface="Times New Roman" panose="02020603050405020304" pitchFamily="18" charset="0"/>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spcBef>
                <a:spcPts val="500"/>
              </a:spcBef>
            </a:pPr>
            <a:r>
              <a:rPr lang="en-US" sz="4200" b="0" dirty="0">
                <a:effectLst>
                  <a:outerShdw blurRad="38100" dist="38100" dir="2700000" algn="tl">
                    <a:srgbClr val="000000">
                      <a:alpha val="43137"/>
                    </a:srgbClr>
                  </a:outerShdw>
                </a:effectLst>
              </a:rPr>
              <a:t>Department of Computer Science and Engineering      </a:t>
            </a:r>
          </a:p>
          <a:p>
            <a:pPr>
              <a:spcBef>
                <a:spcPts val="500"/>
              </a:spcBef>
            </a:pPr>
            <a:r>
              <a:rPr lang="en-US" sz="6500" b="0" dirty="0">
                <a:solidFill>
                  <a:srgbClr val="FF0000"/>
                </a:solidFill>
                <a:effectLst>
                  <a:outerShdw blurRad="38100" dist="38100" dir="2700000" algn="tl">
                    <a:srgbClr val="000000">
                      <a:alpha val="43137"/>
                    </a:srgbClr>
                  </a:outerShdw>
                </a:effectLst>
              </a:rPr>
              <a:t>Srinivasa Ramanujan Institute of Technology</a:t>
            </a:r>
          </a:p>
          <a:p>
            <a:pPr>
              <a:spcBef>
                <a:spcPts val="300"/>
              </a:spcBef>
            </a:pPr>
            <a:r>
              <a:rPr lang="en-US" sz="2100" dirty="0">
                <a:effectLst/>
                <a:ea typeface="Times New Roman" panose="02020603050405020304" pitchFamily="18" charset="0"/>
              </a:rPr>
              <a:t>(Affiliated to JNTUA &amp; Approved by AICTE) (Accredited by NAAC with ‘A’ Grade &amp; Accredited by NBA (EEE, ECE &amp; CSE)</a:t>
            </a:r>
            <a:endParaRPr lang="en-US" sz="2100" b="0" dirty="0"/>
          </a:p>
          <a:p>
            <a:pPr>
              <a:spcBef>
                <a:spcPts val="300"/>
              </a:spcBef>
            </a:pPr>
            <a:r>
              <a:rPr lang="en-US" sz="2300" dirty="0"/>
              <a:t>Rotarypuram Village, B K Samudram Mandal, Ananthapuramu – 515701.</a:t>
            </a:r>
          </a:p>
          <a:p>
            <a:pPr>
              <a:spcAft>
                <a:spcPts val="100"/>
              </a:spcAft>
            </a:pPr>
            <a:r>
              <a:rPr lang="en-US" sz="2500" dirty="0">
                <a:solidFill>
                  <a:schemeClr val="accent1">
                    <a:lumMod val="50000"/>
                  </a:schemeClr>
                </a:solidFill>
              </a:rPr>
              <a:t>2021 - 2022</a:t>
            </a:r>
            <a:endParaRPr lang="en-US" sz="2500" b="0" dirty="0"/>
          </a:p>
          <a:p>
            <a:endParaRPr lang="en-IN" b="0" dirty="0"/>
          </a:p>
        </p:txBody>
      </p:sp>
      <p:sp>
        <p:nvSpPr>
          <p:cNvPr id="12" name="Subtitle 11"/>
          <p:cNvSpPr txBox="1"/>
          <p:nvPr/>
        </p:nvSpPr>
        <p:spPr>
          <a:xfrm>
            <a:off x="3574384" y="1783000"/>
            <a:ext cx="2382924" cy="584534"/>
          </a:xfrm>
          <a:prstGeom prst="rect">
            <a:avLst/>
          </a:prstGeom>
        </p:spPr>
        <p:txBody>
          <a:bodyPr vert="horz" lIns="91440" tIns="45720" rIns="91440" bIns="45720" rtlCol="0">
            <a:normAutofit fontScale="92500" lnSpcReduction="10000"/>
          </a:bodyPr>
          <a:lstStyle>
            <a:lvl1pPr marL="0" indent="0" algn="ctr" defTabSz="914400" rtl="0" eaLnBrk="1" latinLnBrk="0" hangingPunct="1">
              <a:lnSpc>
                <a:spcPct val="90000"/>
              </a:lnSpc>
              <a:spcBef>
                <a:spcPts val="1000"/>
              </a:spcBef>
              <a:buFont typeface="Arial" panose="020B0604020202020204" pitchFamily="34" charset="0"/>
              <a:buNone/>
              <a:defRPr sz="2800" b="1" kern="1200" baseline="0">
                <a:solidFill>
                  <a:schemeClr val="tx1"/>
                </a:solidFill>
                <a:latin typeface="Times New Roman" panose="02020603050405020304" pitchFamily="18" charset="0"/>
                <a:ea typeface="+mn-ea"/>
                <a:cs typeface="Times New Roman" panose="02020603050405020304" pitchFamily="18"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Times New Roman" panose="02020603050405020304" pitchFamily="18" charset="0"/>
                <a:ea typeface="+mn-ea"/>
                <a:cs typeface="Times New Roman" panose="02020603050405020304" pitchFamily="18" charset="0"/>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Times New Roman" panose="02020603050405020304" pitchFamily="18" charset="0"/>
                <a:ea typeface="+mn-ea"/>
                <a:cs typeface="Times New Roman" panose="02020603050405020304" pitchFamily="18" charset="0"/>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Times New Roman" panose="02020603050405020304" pitchFamily="18" charset="0"/>
                <a:ea typeface="+mn-ea"/>
                <a:cs typeface="Times New Roman" panose="02020603050405020304" pitchFamily="18" charset="0"/>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Times New Roman" panose="02020603050405020304" pitchFamily="18" charset="0"/>
                <a:ea typeface="+mn-ea"/>
                <a:cs typeface="Times New Roman" panose="02020603050405020304" pitchFamily="18" charset="0"/>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spcBef>
                <a:spcPts val="300"/>
              </a:spcBef>
            </a:pPr>
            <a:r>
              <a:rPr lang="en-IN" sz="2600" b="0" dirty="0">
                <a:effectLst>
                  <a:outerShdw blurRad="38100" dist="38100" dir="2700000" algn="tl">
                    <a:srgbClr val="000000">
                      <a:alpha val="43137"/>
                    </a:srgbClr>
                  </a:outerShdw>
                </a:effectLst>
              </a:rPr>
              <a:t>Naveen Kumar.P</a:t>
            </a:r>
            <a:endParaRPr lang="en-US" sz="2600" b="0" dirty="0">
              <a:effectLst>
                <a:outerShdw blurRad="38100" dist="38100" dir="2700000" algn="tl">
                  <a:srgbClr val="000000">
                    <a:alpha val="43137"/>
                  </a:srgbClr>
                </a:outerShdw>
              </a:effectLst>
            </a:endParaRPr>
          </a:p>
          <a:p>
            <a:pPr>
              <a:spcBef>
                <a:spcPts val="300"/>
              </a:spcBef>
            </a:pPr>
            <a:r>
              <a:rPr lang="en-US" sz="1200" b="0" dirty="0"/>
              <a:t>Roll No. 184G1A0553</a:t>
            </a:r>
          </a:p>
        </p:txBody>
      </p:sp>
      <p:sp>
        <p:nvSpPr>
          <p:cNvPr id="13" name="Subtitle 11"/>
          <p:cNvSpPr txBox="1"/>
          <p:nvPr/>
        </p:nvSpPr>
        <p:spPr>
          <a:xfrm>
            <a:off x="9092382" y="1756623"/>
            <a:ext cx="2382924" cy="584534"/>
          </a:xfrm>
          <a:prstGeom prst="rect">
            <a:avLst/>
          </a:prstGeom>
        </p:spPr>
        <p:txBody>
          <a:bodyPr vert="horz" lIns="91440" tIns="45720" rIns="91440" bIns="45720" rtlCol="0">
            <a:normAutofit fontScale="92500" lnSpcReduction="10000"/>
          </a:bodyPr>
          <a:lstStyle>
            <a:lvl1pPr marL="0" indent="0" algn="ctr" defTabSz="914400" rtl="0" eaLnBrk="1" latinLnBrk="0" hangingPunct="1">
              <a:lnSpc>
                <a:spcPct val="90000"/>
              </a:lnSpc>
              <a:spcBef>
                <a:spcPts val="1000"/>
              </a:spcBef>
              <a:buFont typeface="Arial" panose="020B0604020202020204" pitchFamily="34" charset="0"/>
              <a:buNone/>
              <a:defRPr sz="2800" b="1" kern="1200" baseline="0">
                <a:solidFill>
                  <a:schemeClr val="tx1"/>
                </a:solidFill>
                <a:latin typeface="Times New Roman" panose="02020603050405020304" pitchFamily="18" charset="0"/>
                <a:ea typeface="+mn-ea"/>
                <a:cs typeface="Times New Roman" panose="02020603050405020304" pitchFamily="18"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Times New Roman" panose="02020603050405020304" pitchFamily="18" charset="0"/>
                <a:ea typeface="+mn-ea"/>
                <a:cs typeface="Times New Roman" panose="02020603050405020304" pitchFamily="18" charset="0"/>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Times New Roman" panose="02020603050405020304" pitchFamily="18" charset="0"/>
                <a:ea typeface="+mn-ea"/>
                <a:cs typeface="Times New Roman" panose="02020603050405020304" pitchFamily="18" charset="0"/>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Times New Roman" panose="02020603050405020304" pitchFamily="18" charset="0"/>
                <a:ea typeface="+mn-ea"/>
                <a:cs typeface="Times New Roman" panose="02020603050405020304" pitchFamily="18" charset="0"/>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Times New Roman" panose="02020603050405020304" pitchFamily="18" charset="0"/>
                <a:ea typeface="+mn-ea"/>
                <a:cs typeface="Times New Roman" panose="02020603050405020304" pitchFamily="18" charset="0"/>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spcBef>
                <a:spcPts val="300"/>
              </a:spcBef>
            </a:pPr>
            <a:r>
              <a:rPr lang="en-IN" sz="2600" b="0" dirty="0">
                <a:effectLst>
                  <a:outerShdw blurRad="38100" dist="38100" dir="2700000" algn="tl">
                    <a:srgbClr val="000000">
                      <a:alpha val="43137"/>
                    </a:srgbClr>
                  </a:outerShdw>
                </a:effectLst>
              </a:rPr>
              <a:t>Komala.M</a:t>
            </a:r>
            <a:endParaRPr lang="en-US" sz="2600" b="0" dirty="0">
              <a:effectLst>
                <a:outerShdw blurRad="38100" dist="38100" dir="2700000" algn="tl">
                  <a:srgbClr val="000000">
                    <a:alpha val="43137"/>
                  </a:srgbClr>
                </a:outerShdw>
              </a:effectLst>
            </a:endParaRPr>
          </a:p>
          <a:p>
            <a:pPr>
              <a:spcBef>
                <a:spcPts val="300"/>
              </a:spcBef>
            </a:pPr>
            <a:r>
              <a:rPr lang="en-US" sz="1200" b="0" dirty="0"/>
              <a:t>Roll No. 184G1A0531</a:t>
            </a:r>
          </a:p>
        </p:txBody>
      </p:sp>
      <p:sp>
        <p:nvSpPr>
          <p:cNvPr id="14" name="Subtitle 11"/>
          <p:cNvSpPr txBox="1"/>
          <p:nvPr/>
        </p:nvSpPr>
        <p:spPr>
          <a:xfrm>
            <a:off x="905934" y="1783000"/>
            <a:ext cx="2633134" cy="584534"/>
          </a:xfrm>
          <a:prstGeom prst="rect">
            <a:avLst/>
          </a:prstGeom>
        </p:spPr>
        <p:txBody>
          <a:bodyPr vert="horz" lIns="91440" tIns="45720" rIns="91440" bIns="45720" rtlCol="0">
            <a:normAutofit fontScale="92500" lnSpcReduction="10000"/>
          </a:bodyPr>
          <a:lstStyle>
            <a:lvl1pPr marL="0" indent="0" algn="ctr" defTabSz="914400" rtl="0" eaLnBrk="1" latinLnBrk="0" hangingPunct="1">
              <a:lnSpc>
                <a:spcPct val="90000"/>
              </a:lnSpc>
              <a:spcBef>
                <a:spcPts val="1000"/>
              </a:spcBef>
              <a:buFont typeface="Arial" panose="020B0604020202020204" pitchFamily="34" charset="0"/>
              <a:buNone/>
              <a:defRPr sz="2800" b="1" kern="1200" baseline="0">
                <a:solidFill>
                  <a:schemeClr val="tx1"/>
                </a:solidFill>
                <a:latin typeface="Times New Roman" panose="02020603050405020304" pitchFamily="18" charset="0"/>
                <a:ea typeface="+mn-ea"/>
                <a:cs typeface="Times New Roman" panose="02020603050405020304" pitchFamily="18"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Times New Roman" panose="02020603050405020304" pitchFamily="18" charset="0"/>
                <a:ea typeface="+mn-ea"/>
                <a:cs typeface="Times New Roman" panose="02020603050405020304" pitchFamily="18" charset="0"/>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Times New Roman" panose="02020603050405020304" pitchFamily="18" charset="0"/>
                <a:ea typeface="+mn-ea"/>
                <a:cs typeface="Times New Roman" panose="02020603050405020304" pitchFamily="18" charset="0"/>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Times New Roman" panose="02020603050405020304" pitchFamily="18" charset="0"/>
                <a:ea typeface="+mn-ea"/>
                <a:cs typeface="Times New Roman" panose="02020603050405020304" pitchFamily="18" charset="0"/>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Times New Roman" panose="02020603050405020304" pitchFamily="18" charset="0"/>
                <a:ea typeface="+mn-ea"/>
                <a:cs typeface="Times New Roman" panose="02020603050405020304" pitchFamily="18" charset="0"/>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spcBef>
                <a:spcPts val="300"/>
              </a:spcBef>
            </a:pPr>
            <a:r>
              <a:rPr lang="en-IN" sz="2600" b="0" dirty="0">
                <a:effectLst>
                  <a:outerShdw blurRad="38100" dist="38100" dir="2700000" algn="tl">
                    <a:srgbClr val="000000">
                      <a:alpha val="43137"/>
                    </a:srgbClr>
                  </a:outerShdw>
                </a:effectLst>
              </a:rPr>
              <a:t>Jashwanth </a:t>
            </a:r>
            <a:r>
              <a:rPr lang="en-IN" sz="2600" b="0" dirty="0" err="1">
                <a:effectLst>
                  <a:outerShdw blurRad="38100" dist="38100" dir="2700000" algn="tl">
                    <a:srgbClr val="000000">
                      <a:alpha val="43137"/>
                    </a:srgbClr>
                  </a:outerShdw>
                </a:effectLst>
              </a:rPr>
              <a:t>Kumar.S</a:t>
            </a:r>
            <a:endParaRPr lang="en-US" sz="2600" b="0" dirty="0">
              <a:effectLst>
                <a:outerShdw blurRad="38100" dist="38100" dir="2700000" algn="tl">
                  <a:srgbClr val="000000">
                    <a:alpha val="43137"/>
                  </a:srgbClr>
                </a:outerShdw>
              </a:effectLst>
            </a:endParaRPr>
          </a:p>
          <a:p>
            <a:pPr>
              <a:spcBef>
                <a:spcPts val="300"/>
              </a:spcBef>
            </a:pPr>
            <a:r>
              <a:rPr lang="en-US" sz="1200" b="0" dirty="0"/>
              <a:t>Roll No. 184G1A0524</a:t>
            </a:r>
          </a:p>
        </p:txBody>
      </p:sp>
      <p:sp>
        <p:nvSpPr>
          <p:cNvPr id="17" name="Rectangle: Rounded Corners 16"/>
          <p:cNvSpPr/>
          <p:nvPr/>
        </p:nvSpPr>
        <p:spPr>
          <a:xfrm>
            <a:off x="755009" y="335271"/>
            <a:ext cx="10528183" cy="857864"/>
          </a:xfrm>
          <a:prstGeom prst="roundRect">
            <a:avLst/>
          </a:prstGeom>
          <a:solidFill>
            <a:srgbClr val="FF6600"/>
          </a:solidFill>
        </p:spPr>
        <p:style>
          <a:lnRef idx="0">
            <a:schemeClr val="accent6"/>
          </a:lnRef>
          <a:fillRef idx="3">
            <a:schemeClr val="accent6"/>
          </a:fillRef>
          <a:effectRef idx="3">
            <a:schemeClr val="accent6"/>
          </a:effectRef>
          <a:fontRef idx="minor">
            <a:schemeClr val="lt1"/>
          </a:fontRef>
        </p:style>
        <p:txBody>
          <a:bodyPr rtlCol="0" anchor="ctr"/>
          <a:lstStyle/>
          <a:p>
            <a:pPr algn="ctr"/>
            <a:r>
              <a:rPr lang="en-IN" sz="3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Face Anti-Spoofing Using Deep Learning </a:t>
            </a:r>
          </a:p>
        </p:txBody>
      </p:sp>
      <p:sp>
        <p:nvSpPr>
          <p:cNvPr id="18" name="Rectangle 17"/>
          <p:cNvSpPr/>
          <p:nvPr/>
        </p:nvSpPr>
        <p:spPr>
          <a:xfrm>
            <a:off x="2714840" y="1261696"/>
            <a:ext cx="6762303" cy="338041"/>
          </a:xfrm>
          <a:prstGeom prst="rect">
            <a:avLst/>
          </a:prstGeom>
        </p:spPr>
        <p:txBody>
          <a:bodyPr wrap="square">
            <a:spAutoFit/>
          </a:bodyPr>
          <a:lstStyle/>
          <a:p>
            <a:pPr algn="ctr">
              <a:lnSpc>
                <a:spcPct val="107000"/>
              </a:lnSpc>
              <a:spcBef>
                <a:spcPts val="500"/>
              </a:spcBef>
              <a:spcAft>
                <a:spcPts val="500"/>
              </a:spcAft>
            </a:pPr>
            <a:r>
              <a:rPr lang="en-IN" sz="1600" i="1" dirty="0">
                <a:solidFill>
                  <a:srgbClr val="000000"/>
                </a:solidFill>
                <a:latin typeface="Times New Roman" panose="02020603050405020304" pitchFamily="18" charset="0"/>
                <a:ea typeface="Calibri" panose="020F0502020204030204" pitchFamily="34" charset="0"/>
              </a:rPr>
              <a:t>by</a:t>
            </a:r>
          </a:p>
        </p:txBody>
      </p:sp>
      <p:pic>
        <p:nvPicPr>
          <p:cNvPr id="5" name="Picture 4"/>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5174154" y="3587858"/>
            <a:ext cx="1843673" cy="1574675"/>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Literature Survey</a:t>
            </a:r>
          </a:p>
        </p:txBody>
      </p:sp>
      <p:sp>
        <p:nvSpPr>
          <p:cNvPr id="3" name="Content Placeholder 2"/>
          <p:cNvSpPr>
            <a:spLocks noGrp="1"/>
          </p:cNvSpPr>
          <p:nvPr>
            <p:ph idx="1"/>
          </p:nvPr>
        </p:nvSpPr>
        <p:spPr/>
        <p:txBody>
          <a:bodyPr>
            <a:normAutofit fontScale="90000"/>
          </a:bodyPr>
          <a:lstStyle/>
          <a:p>
            <a:pPr>
              <a:lnSpc>
                <a:spcPct val="110000"/>
              </a:lnSpc>
              <a:buNone/>
            </a:pPr>
            <a:r>
              <a:rPr lang="en-IN" dirty="0"/>
              <a:t>[1] </a:t>
            </a:r>
            <a:r>
              <a:rPr lang="en-US" sz="2700" dirty="0"/>
              <a:t>[H. Li, W. Li, H. Cao, S. Wang, F. Huang, and A. C. </a:t>
            </a:r>
            <a:r>
              <a:rPr lang="en-US" sz="2700" dirty="0" err="1"/>
              <a:t>Kot</a:t>
            </a:r>
            <a:r>
              <a:rPr lang="en-US" sz="2700" dirty="0"/>
              <a:t>]:They proposed that automate the detection of for face anti-spoofing using unsupervised learning algorithms. The outcome is Automate the detection of for face anti-spoofing using unsupervised learning algorithms.</a:t>
            </a:r>
          </a:p>
          <a:p>
            <a:pPr>
              <a:lnSpc>
                <a:spcPct val="110000"/>
              </a:lnSpc>
              <a:buNone/>
            </a:pPr>
            <a:endParaRPr lang="en-US" sz="2700" dirty="0"/>
          </a:p>
          <a:p>
            <a:pPr>
              <a:lnSpc>
                <a:spcPct val="100000"/>
              </a:lnSpc>
              <a:buNone/>
            </a:pPr>
            <a:r>
              <a:rPr lang="en-US" sz="2700" dirty="0"/>
              <a:t>[2] [R. </a:t>
            </a:r>
            <a:r>
              <a:rPr lang="en-US" sz="2700" dirty="0" err="1"/>
              <a:t>Nosaka</a:t>
            </a:r>
            <a:r>
              <a:rPr lang="en-US" sz="2700" dirty="0"/>
              <a:t>, Y. </a:t>
            </a:r>
            <a:r>
              <a:rPr lang="en-US" sz="2700" dirty="0" err="1"/>
              <a:t>Ohkawa</a:t>
            </a:r>
            <a:r>
              <a:rPr lang="en-US" sz="2700" dirty="0"/>
              <a:t>, and K. Fukui]:The Feature extraction based on co-occurrence of adjacent local binary patterns. The conventional LBP-based features as represented by the LBP histogram still have room for performance improvements. In particular, expression ability for a given image can be improved, since all LBPs are simply summed into a single histogram, thereby discarding spatial relations among the LBPs and the rich image information they contain. To improve their performance, we introduced the extension of original LBP by considering the co-occurrence of adjacent LBPs, measuring co-occurrence with an auto-correlation matrix generated from multiple LBPs.</a:t>
            </a:r>
            <a:endParaRPr lang="en-IN" sz="2700" dirty="0"/>
          </a:p>
          <a:p>
            <a:pPr marL="627063" indent="-533400">
              <a:lnSpc>
                <a:spcPct val="100000"/>
              </a:lnSpc>
              <a:buNone/>
            </a:pPr>
            <a:endParaRPr lang="en-US" sz="2500" dirty="0"/>
          </a:p>
        </p:txBody>
      </p:sp>
    </p:spTree>
    <p:extLst>
      <p:ext uri="{BB962C8B-B14F-4D97-AF65-F5344CB8AC3E}">
        <p14:creationId xmlns:p14="http://schemas.microsoft.com/office/powerpoint/2010/main" xmlns="" val="31066017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Contd...</a:t>
            </a:r>
            <a:endParaRPr lang="en-US" dirty="0"/>
          </a:p>
        </p:txBody>
      </p:sp>
      <p:sp>
        <p:nvSpPr>
          <p:cNvPr id="3" name="Content Placeholder 2"/>
          <p:cNvSpPr>
            <a:spLocks noGrp="1"/>
          </p:cNvSpPr>
          <p:nvPr>
            <p:ph idx="1"/>
          </p:nvPr>
        </p:nvSpPr>
        <p:spPr/>
        <p:txBody>
          <a:bodyPr>
            <a:normAutofit/>
          </a:bodyPr>
          <a:lstStyle/>
          <a:p>
            <a:pPr marL="449263" indent="-449263">
              <a:lnSpc>
                <a:spcPct val="100000"/>
              </a:lnSpc>
              <a:buNone/>
            </a:pPr>
            <a:r>
              <a:rPr lang="en-US" sz="2400" dirty="0"/>
              <a:t>[3] [</a:t>
            </a:r>
            <a:r>
              <a:rPr lang="en-US" sz="2400" dirty="0" err="1"/>
              <a:t>I.Chingovska</a:t>
            </a:r>
            <a:r>
              <a:rPr lang="en-US" sz="2400" dirty="0"/>
              <a:t>, </a:t>
            </a:r>
            <a:r>
              <a:rPr lang="en-US" sz="2400" dirty="0" err="1"/>
              <a:t>A.Anjos</a:t>
            </a:r>
            <a:r>
              <a:rPr lang="en-US" sz="2400" dirty="0"/>
              <a:t> and S. Marcel]: </a:t>
            </a:r>
            <a:r>
              <a:rPr lang="en-US" sz="2400" dirty="0" err="1"/>
              <a:t>Spooﬁng</a:t>
            </a:r>
            <a:r>
              <a:rPr lang="en-US" sz="2400" dirty="0"/>
              <a:t> attacks are one of the security traits that biometric recognition systems are proven to be vulnerable to. When spoofed, a biometric recognition systems bypassed by presenting a copy of the biometric evidence of a valid user. Among all biometric modalities, spoofing a face recognition system is particularly easy to perform. In particular, we inspect the potential of texture features based on Local Binary Patterns (LBP) and their variations of attacks: printed photographs, and photos and videos displayed on electronic screens of different sizes. </a:t>
            </a:r>
          </a:p>
          <a:p>
            <a:pPr marL="449263" indent="-449263">
              <a:buNone/>
            </a:pPr>
            <a:endParaRPr lang="en-US" sz="2400" dirty="0"/>
          </a:p>
          <a:p>
            <a:pPr marL="449263" indent="-449263">
              <a:buNone/>
            </a:pPr>
            <a:endParaRPr lang="en-US" sz="24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Planning</a:t>
            </a:r>
          </a:p>
        </p:txBody>
      </p:sp>
      <p:graphicFrame>
        <p:nvGraphicFramePr>
          <p:cNvPr id="6" name="Content Placeholder 3"/>
          <p:cNvGraphicFramePr>
            <a:graphicFrameLocks/>
          </p:cNvGraphicFramePr>
          <p:nvPr>
            <p:extLst>
              <p:ext uri="{D42A27DB-BD31-4B8C-83A1-F6EECF244321}">
                <p14:modId xmlns:p14="http://schemas.microsoft.com/office/powerpoint/2010/main" xmlns="" val="3550736439"/>
              </p:ext>
            </p:extLst>
          </p:nvPr>
        </p:nvGraphicFramePr>
        <p:xfrm>
          <a:off x="1986741" y="1658983"/>
          <a:ext cx="7805652" cy="4219302"/>
        </p:xfrm>
        <a:graphic>
          <a:graphicData uri="http://schemas.openxmlformats.org/drawingml/2006/table">
            <a:tbl>
              <a:tblPr firstRow="1" bandRow="1">
                <a:tableStyleId>{21E4AEA4-8DFA-4A89-87EB-49C32662AFE0}</a:tableStyleId>
              </a:tblPr>
              <a:tblGrid>
                <a:gridCol w="3902826">
                  <a:extLst>
                    <a:ext uri="{9D8B030D-6E8A-4147-A177-3AD203B41FA5}">
                      <a16:colId xmlns:a16="http://schemas.microsoft.com/office/drawing/2014/main" xmlns="" val="20000"/>
                    </a:ext>
                  </a:extLst>
                </a:gridCol>
                <a:gridCol w="3902826">
                  <a:extLst>
                    <a:ext uri="{9D8B030D-6E8A-4147-A177-3AD203B41FA5}">
                      <a16:colId xmlns:a16="http://schemas.microsoft.com/office/drawing/2014/main" xmlns="" val="20001"/>
                    </a:ext>
                  </a:extLst>
                </a:gridCol>
              </a:tblGrid>
              <a:tr h="703217">
                <a:tc>
                  <a:txBody>
                    <a:bodyPr/>
                    <a:lstStyle/>
                    <a:p>
                      <a:pPr algn="ctr"/>
                      <a:r>
                        <a:rPr lang="en-US" dirty="0"/>
                        <a:t>WEEKS</a:t>
                      </a:r>
                    </a:p>
                  </a:txBody>
                  <a:tcPr/>
                </a:tc>
                <a:tc>
                  <a:txBody>
                    <a:bodyPr/>
                    <a:lstStyle/>
                    <a:p>
                      <a:pPr algn="ctr"/>
                      <a:r>
                        <a:rPr lang="en-US" dirty="0"/>
                        <a:t>TASK</a:t>
                      </a:r>
                    </a:p>
                  </a:txBody>
                  <a:tcPr/>
                </a:tc>
                <a:extLst>
                  <a:ext uri="{0D108BD9-81ED-4DB2-BD59-A6C34878D82A}">
                    <a16:rowId xmlns:a16="http://schemas.microsoft.com/office/drawing/2014/main" xmlns="" val="10000"/>
                  </a:ext>
                </a:extLst>
              </a:tr>
              <a:tr h="703217">
                <a:tc>
                  <a:txBody>
                    <a:bodyPr/>
                    <a:lstStyle/>
                    <a:p>
                      <a:pPr algn="ctr"/>
                      <a:r>
                        <a:rPr lang="en-US" dirty="0"/>
                        <a:t>WEEK 1</a:t>
                      </a:r>
                    </a:p>
                  </a:txBody>
                  <a:tcPr/>
                </a:tc>
                <a:tc>
                  <a:txBody>
                    <a:bodyPr/>
                    <a:lstStyle/>
                    <a:p>
                      <a:pPr algn="ctr"/>
                      <a:r>
                        <a:rPr lang="en-US" dirty="0"/>
                        <a:t>Downloading</a:t>
                      </a:r>
                      <a:r>
                        <a:rPr lang="en-US" baseline="0" dirty="0"/>
                        <a:t> and installing the software</a:t>
                      </a:r>
                      <a:endParaRPr lang="en-US" dirty="0"/>
                    </a:p>
                  </a:txBody>
                  <a:tcPr/>
                </a:tc>
                <a:extLst>
                  <a:ext uri="{0D108BD9-81ED-4DB2-BD59-A6C34878D82A}">
                    <a16:rowId xmlns:a16="http://schemas.microsoft.com/office/drawing/2014/main" xmlns="" val="10001"/>
                  </a:ext>
                </a:extLst>
              </a:tr>
              <a:tr h="703217">
                <a:tc>
                  <a:txBody>
                    <a:bodyPr/>
                    <a:lstStyle/>
                    <a:p>
                      <a:pPr algn="ctr"/>
                      <a:r>
                        <a:rPr lang="en-US" dirty="0"/>
                        <a:t>WEEK 2</a:t>
                      </a:r>
                    </a:p>
                  </a:txBody>
                  <a:tcPr/>
                </a:tc>
                <a:tc>
                  <a:txBody>
                    <a:bodyPr/>
                    <a:lstStyle/>
                    <a:p>
                      <a:pPr algn="ctr"/>
                      <a:r>
                        <a:rPr lang="en-US" dirty="0"/>
                        <a:t>Data cleaning</a:t>
                      </a:r>
                      <a:r>
                        <a:rPr lang="en-US" baseline="0" dirty="0"/>
                        <a:t> and preparation on dataset</a:t>
                      </a:r>
                      <a:endParaRPr lang="en-US" dirty="0"/>
                    </a:p>
                  </a:txBody>
                  <a:tcPr/>
                </a:tc>
                <a:extLst>
                  <a:ext uri="{0D108BD9-81ED-4DB2-BD59-A6C34878D82A}">
                    <a16:rowId xmlns:a16="http://schemas.microsoft.com/office/drawing/2014/main" xmlns="" val="10002"/>
                  </a:ext>
                </a:extLst>
              </a:tr>
              <a:tr h="703217">
                <a:tc>
                  <a:txBody>
                    <a:bodyPr/>
                    <a:lstStyle/>
                    <a:p>
                      <a:pPr algn="ctr"/>
                      <a:r>
                        <a:rPr lang="en-US" dirty="0"/>
                        <a:t>WEEK 3</a:t>
                      </a:r>
                    </a:p>
                  </a:txBody>
                  <a:tcPr/>
                </a:tc>
                <a:tc>
                  <a:txBody>
                    <a:bodyPr/>
                    <a:lstStyle/>
                    <a:p>
                      <a:pPr algn="ctr"/>
                      <a:r>
                        <a:rPr lang="en-US" dirty="0"/>
                        <a:t>Develop</a:t>
                      </a:r>
                      <a:r>
                        <a:rPr lang="en-US" baseline="0" dirty="0"/>
                        <a:t> a model using CNN</a:t>
                      </a:r>
                      <a:endParaRPr lang="en-US" dirty="0"/>
                    </a:p>
                  </a:txBody>
                  <a:tcPr/>
                </a:tc>
                <a:extLst>
                  <a:ext uri="{0D108BD9-81ED-4DB2-BD59-A6C34878D82A}">
                    <a16:rowId xmlns:a16="http://schemas.microsoft.com/office/drawing/2014/main" xmlns="" val="10003"/>
                  </a:ext>
                </a:extLst>
              </a:tr>
              <a:tr h="703217">
                <a:tc>
                  <a:txBody>
                    <a:bodyPr/>
                    <a:lstStyle/>
                    <a:p>
                      <a:pPr algn="ctr"/>
                      <a:r>
                        <a:rPr lang="en-US" dirty="0"/>
                        <a:t>WEEK 4</a:t>
                      </a:r>
                    </a:p>
                  </a:txBody>
                  <a:tcPr/>
                </a:tc>
                <a:tc>
                  <a:txBody>
                    <a:bodyPr/>
                    <a:lstStyle/>
                    <a:p>
                      <a:pPr algn="ctr"/>
                      <a:r>
                        <a:rPr lang="en-US" dirty="0"/>
                        <a:t>Testing</a:t>
                      </a:r>
                      <a:r>
                        <a:rPr lang="en-US" baseline="0" dirty="0"/>
                        <a:t> and producing the results and its documentation</a:t>
                      </a:r>
                      <a:endParaRPr lang="en-US" dirty="0"/>
                    </a:p>
                  </a:txBody>
                  <a:tcPr/>
                </a:tc>
                <a:extLst>
                  <a:ext uri="{0D108BD9-81ED-4DB2-BD59-A6C34878D82A}">
                    <a16:rowId xmlns:a16="http://schemas.microsoft.com/office/drawing/2014/main" xmlns="" val="10004"/>
                  </a:ext>
                </a:extLst>
              </a:tr>
              <a:tr h="703217">
                <a:tc>
                  <a:txBody>
                    <a:bodyPr/>
                    <a:lstStyle/>
                    <a:p>
                      <a:pPr algn="ctr"/>
                      <a:r>
                        <a:rPr lang="en-US" dirty="0"/>
                        <a:t>  WEEK</a:t>
                      </a:r>
                      <a:r>
                        <a:rPr lang="en-US" baseline="0" dirty="0"/>
                        <a:t> 5</a:t>
                      </a:r>
                      <a:endParaRPr lang="en-US" dirty="0"/>
                    </a:p>
                  </a:txBody>
                  <a:tcPr/>
                </a:tc>
                <a:tc>
                  <a:txBody>
                    <a:bodyPr/>
                    <a:lstStyle/>
                    <a:p>
                      <a:pPr algn="ctr"/>
                      <a:r>
                        <a:rPr lang="en-US" dirty="0"/>
                        <a:t>Report</a:t>
                      </a:r>
                      <a:r>
                        <a:rPr lang="en-US" baseline="0" dirty="0"/>
                        <a:t> generation and document submission</a:t>
                      </a:r>
                      <a:endParaRPr lang="en-US" dirty="0"/>
                    </a:p>
                  </a:txBody>
                  <a:tcPr/>
                </a:tc>
                <a:extLst>
                  <a:ext uri="{0D108BD9-81ED-4DB2-BD59-A6C34878D82A}">
                    <a16:rowId xmlns:a16="http://schemas.microsoft.com/office/drawing/2014/main" xmlns="" val="10005"/>
                  </a:ext>
                </a:extLst>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Requirements :</a:t>
            </a:r>
          </a:p>
        </p:txBody>
      </p:sp>
      <p:sp>
        <p:nvSpPr>
          <p:cNvPr id="3" name="Content Placeholder 2"/>
          <p:cNvSpPr>
            <a:spLocks noGrp="1"/>
          </p:cNvSpPr>
          <p:nvPr>
            <p:ph idx="1"/>
          </p:nvPr>
        </p:nvSpPr>
        <p:spPr/>
        <p:txBody>
          <a:bodyPr/>
          <a:lstStyle/>
          <a:p>
            <a:pPr marL="448310" indent="-448310"/>
            <a:r>
              <a:rPr lang="en-US" dirty="0"/>
              <a:t> Hardware Requirements:</a:t>
            </a:r>
          </a:p>
          <a:p>
            <a:pPr marL="793115" lvl="1" indent="249555"/>
            <a:r>
              <a:rPr lang="en-IN" dirty="0"/>
              <a:t>Processor:i3/Intel Processor</a:t>
            </a:r>
            <a:endParaRPr lang="en-US" dirty="0"/>
          </a:p>
          <a:p>
            <a:pPr marL="803275" lvl="1" indent="-20320"/>
            <a:r>
              <a:rPr lang="en-IN" dirty="0"/>
              <a:t>RAM:8GB</a:t>
            </a:r>
          </a:p>
          <a:p>
            <a:pPr marL="803275" lvl="1" indent="-20320"/>
            <a:r>
              <a:rPr lang="en-IN" dirty="0"/>
              <a:t>Hard Disk:128GB</a:t>
            </a:r>
            <a:endParaRPr lang="en-US" dirty="0"/>
          </a:p>
          <a:p>
            <a:pPr marL="782955" lvl="1" indent="0">
              <a:buNone/>
            </a:pPr>
            <a:endParaRPr lang="en-US" dirty="0"/>
          </a:p>
          <a:p>
            <a:pPr marL="457200" lvl="1" indent="0">
              <a:buNone/>
            </a:pPr>
            <a:endParaRPr lang="en-US" dirty="0"/>
          </a:p>
          <a:p>
            <a:pPr marL="490855" lvl="1" indent="-474980">
              <a:buFont typeface="Wingdings" panose="05000000000000000000" charset="0"/>
              <a:buChar char="Ø"/>
            </a:pPr>
            <a:r>
              <a:rPr lang="en-US" sz="2800" dirty="0"/>
              <a:t>Software Requirements:</a:t>
            </a:r>
          </a:p>
          <a:p>
            <a:pPr marL="874395" lvl="1" indent="-71120" defTabSz="965200"/>
            <a:r>
              <a:rPr lang="en-US" dirty="0"/>
              <a:t> Python Version 3.6 and it’s Libraries</a:t>
            </a:r>
            <a:endParaRPr lang="en-IN" dirty="0"/>
          </a:p>
          <a:p>
            <a:pPr marL="823595" lvl="1" indent="121920" defTabSz="965200"/>
            <a:r>
              <a:rPr lang="en-IN" dirty="0"/>
              <a:t>IDE- </a:t>
            </a:r>
            <a:r>
              <a:rPr lang="en-IN" dirty="0" err="1"/>
              <a:t>PyCharm</a:t>
            </a:r>
            <a:r>
              <a:rPr lang="en-IN" dirty="0"/>
              <a:t>, </a:t>
            </a:r>
            <a:r>
              <a:rPr lang="en-IN"/>
              <a:t>Kaggle Notebook</a:t>
            </a:r>
            <a:endParaRPr lang="en-IN" dirty="0"/>
          </a:p>
          <a:p>
            <a:pPr marL="823595" lvl="1" indent="121920" defTabSz="965200"/>
            <a:r>
              <a:rPr lang="en-IN" dirty="0"/>
              <a:t>OS: Windows 10 or above Operating System</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System Architecture</a:t>
            </a:r>
          </a:p>
        </p:txBody>
      </p:sp>
      <p:pic>
        <p:nvPicPr>
          <p:cNvPr id="4" name="Content Placeholder 3"/>
          <p:cNvPicPr>
            <a:picLocks noGrp="1"/>
          </p:cNvPicPr>
          <p:nvPr>
            <p:ph idx="1"/>
          </p:nvPr>
        </p:nvPicPr>
        <p:blipFill>
          <a:blip r:embed="rId2">
            <a:extLst>
              <a:ext uri="{28A0092B-C50C-407E-A947-70E740481C1C}">
                <a14:useLocalDpi xmlns:a14="http://schemas.microsoft.com/office/drawing/2010/main" xmlns="" val="0"/>
              </a:ext>
            </a:extLst>
          </a:blip>
          <a:stretch>
            <a:fillRect/>
          </a:stretch>
        </p:blipFill>
        <p:spPr>
          <a:xfrm>
            <a:off x="2329962" y="1080590"/>
            <a:ext cx="7306407" cy="5197118"/>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Implementation(Sample Code)</a:t>
            </a:r>
            <a:endParaRPr lang="en-US" dirty="0"/>
          </a:p>
        </p:txBody>
      </p:sp>
      <p:sp>
        <p:nvSpPr>
          <p:cNvPr id="3" name="Content Placeholder 2"/>
          <p:cNvSpPr>
            <a:spLocks noGrp="1"/>
          </p:cNvSpPr>
          <p:nvPr>
            <p:ph idx="1"/>
          </p:nvPr>
        </p:nvSpPr>
        <p:spPr/>
        <p:txBody>
          <a:bodyPr>
            <a:normAutofit/>
          </a:bodyPr>
          <a:lstStyle/>
          <a:p>
            <a:r>
              <a:rPr lang="en-IN" b="1" dirty="0"/>
              <a:t> Import libraries:</a:t>
            </a:r>
          </a:p>
          <a:p>
            <a:pPr lvl="3">
              <a:buNone/>
            </a:pPr>
            <a:endParaRPr lang="en-IN" dirty="0"/>
          </a:p>
          <a:p>
            <a:pPr lvl="3">
              <a:buNone/>
            </a:pPr>
            <a:endParaRPr lang="en-IN" dirty="0"/>
          </a:p>
          <a:p>
            <a:pPr lvl="3">
              <a:buNone/>
            </a:pPr>
            <a:endParaRPr lang="en-IN" dirty="0"/>
          </a:p>
          <a:p>
            <a:pPr lvl="3">
              <a:buNone/>
            </a:pPr>
            <a:endParaRPr lang="en-IN" dirty="0"/>
          </a:p>
          <a:p>
            <a:pPr lvl="3">
              <a:buNone/>
            </a:pPr>
            <a:endParaRPr lang="en-IN" dirty="0"/>
          </a:p>
          <a:p>
            <a:pPr lvl="3">
              <a:buNone/>
            </a:pPr>
            <a:endParaRPr lang="en-IN" dirty="0"/>
          </a:p>
          <a:p>
            <a:r>
              <a:rPr lang="en-IN" b="1" dirty="0"/>
              <a:t>Saving the data in NPZ file</a:t>
            </a:r>
            <a:r>
              <a:rPr lang="en-IN" dirty="0"/>
              <a:t>:</a:t>
            </a:r>
          </a:p>
          <a:p>
            <a:pPr>
              <a:buNone/>
            </a:pPr>
            <a:endParaRPr lang="en-US" dirty="0"/>
          </a:p>
        </p:txBody>
      </p:sp>
      <p:pic>
        <p:nvPicPr>
          <p:cNvPr id="7" name="Picture 6">
            <a:extLst>
              <a:ext uri="{FF2B5EF4-FFF2-40B4-BE49-F238E27FC236}">
                <a16:creationId xmlns:a16="http://schemas.microsoft.com/office/drawing/2014/main" xmlns="" id="{5445287B-3F6C-F351-64D1-974AD00668C1}"/>
              </a:ext>
            </a:extLst>
          </p:cNvPr>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405693" y="1679315"/>
            <a:ext cx="9903507" cy="1667209"/>
          </a:xfrm>
          <a:prstGeom prst="rect">
            <a:avLst/>
          </a:prstGeom>
        </p:spPr>
      </p:pic>
      <p:pic>
        <p:nvPicPr>
          <p:cNvPr id="9" name="Picture 8">
            <a:extLst>
              <a:ext uri="{FF2B5EF4-FFF2-40B4-BE49-F238E27FC236}">
                <a16:creationId xmlns:a16="http://schemas.microsoft.com/office/drawing/2014/main" xmlns="" id="{FB1652D7-E3BA-32B3-026D-E8CBAAEC5E20}"/>
              </a:ext>
            </a:extLst>
          </p:cNvPr>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340658" y="4093512"/>
            <a:ext cx="10551460" cy="1667209"/>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EBC748B-9FA7-6E17-86CE-69719B8DA343}"/>
              </a:ext>
            </a:extLst>
          </p:cNvPr>
          <p:cNvSpPr>
            <a:spLocks noGrp="1"/>
          </p:cNvSpPr>
          <p:nvPr>
            <p:ph type="title"/>
          </p:nvPr>
        </p:nvSpPr>
        <p:spPr/>
        <p:txBody>
          <a:bodyPr/>
          <a:lstStyle/>
          <a:p>
            <a:r>
              <a:rPr lang="en-IN" dirty="0" err="1" smtClean="0"/>
              <a:t>Contd</a:t>
            </a:r>
            <a:r>
              <a:rPr lang="en-IN" dirty="0" smtClean="0"/>
              <a:t>…</a:t>
            </a:r>
            <a:endParaRPr lang="en-US" dirty="0"/>
          </a:p>
        </p:txBody>
      </p:sp>
      <p:sp>
        <p:nvSpPr>
          <p:cNvPr id="3" name="Content Placeholder 2">
            <a:extLst>
              <a:ext uri="{FF2B5EF4-FFF2-40B4-BE49-F238E27FC236}">
                <a16:creationId xmlns:a16="http://schemas.microsoft.com/office/drawing/2014/main" xmlns="" id="{AB663B47-1FAB-5D85-E412-104BB32EA2DA}"/>
              </a:ext>
            </a:extLst>
          </p:cNvPr>
          <p:cNvSpPr>
            <a:spLocks noGrp="1"/>
          </p:cNvSpPr>
          <p:nvPr>
            <p:ph idx="1"/>
          </p:nvPr>
        </p:nvSpPr>
        <p:spPr/>
        <p:txBody>
          <a:bodyPr/>
          <a:lstStyle/>
          <a:p>
            <a:r>
              <a:rPr lang="en-US" b="1" i="0" dirty="0">
                <a:effectLst/>
              </a:rPr>
              <a:t>Checking the number of Live Samples and Spoof Samples after extracting</a:t>
            </a:r>
          </a:p>
          <a:p>
            <a:endParaRPr lang="en-US" b="1" dirty="0"/>
          </a:p>
          <a:p>
            <a:endParaRPr lang="en-US" b="1" i="0" dirty="0">
              <a:effectLst/>
            </a:endParaRPr>
          </a:p>
          <a:p>
            <a:endParaRPr lang="en-US" b="1" dirty="0"/>
          </a:p>
          <a:p>
            <a:endParaRPr lang="en-US" b="1" i="0" dirty="0">
              <a:effectLst/>
            </a:endParaRPr>
          </a:p>
          <a:p>
            <a:endParaRPr lang="en-US" b="1" dirty="0"/>
          </a:p>
          <a:p>
            <a:endParaRPr lang="en-US" b="1" i="0" dirty="0">
              <a:effectLst/>
            </a:endParaRPr>
          </a:p>
          <a:p>
            <a:pPr algn="l"/>
            <a:r>
              <a:rPr lang="en-US" b="1" i="0" dirty="0" err="1">
                <a:effectLst/>
              </a:rPr>
              <a:t>SKlearn</a:t>
            </a:r>
            <a:r>
              <a:rPr lang="en-US" b="1" i="0" dirty="0">
                <a:effectLst/>
              </a:rPr>
              <a:t> used for Splitting Training and Testing dataset:</a:t>
            </a:r>
          </a:p>
          <a:p>
            <a:endParaRPr lang="en-US" b="1" dirty="0"/>
          </a:p>
        </p:txBody>
      </p:sp>
      <p:pic>
        <p:nvPicPr>
          <p:cNvPr id="5" name="Picture 4">
            <a:extLst>
              <a:ext uri="{FF2B5EF4-FFF2-40B4-BE49-F238E27FC236}">
                <a16:creationId xmlns:a16="http://schemas.microsoft.com/office/drawing/2014/main" xmlns="" id="{365AFD6A-4AD0-7DB9-C897-E5548CAEBB0E}"/>
              </a:ext>
            </a:extLst>
          </p:cNvPr>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484094" y="1606141"/>
            <a:ext cx="10121153" cy="2946472"/>
          </a:xfrm>
          <a:prstGeom prst="rect">
            <a:avLst/>
          </a:prstGeom>
        </p:spPr>
      </p:pic>
      <p:pic>
        <p:nvPicPr>
          <p:cNvPr id="7" name="Picture 6">
            <a:extLst>
              <a:ext uri="{FF2B5EF4-FFF2-40B4-BE49-F238E27FC236}">
                <a16:creationId xmlns:a16="http://schemas.microsoft.com/office/drawing/2014/main" xmlns="" id="{FC909091-251F-ABFB-94CE-B1C3BC1DBF80}"/>
              </a:ext>
            </a:extLst>
          </p:cNvPr>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394446" y="5061475"/>
            <a:ext cx="8928847" cy="1349667"/>
          </a:xfrm>
          <a:prstGeom prst="rect">
            <a:avLst/>
          </a:prstGeom>
        </p:spPr>
      </p:pic>
    </p:spTree>
    <p:extLst>
      <p:ext uri="{BB962C8B-B14F-4D97-AF65-F5344CB8AC3E}">
        <p14:creationId xmlns:p14="http://schemas.microsoft.com/office/powerpoint/2010/main" xmlns="" val="5772542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err="1"/>
              <a:t>Contd</a:t>
            </a:r>
            <a:r>
              <a:rPr lang="en-IN" dirty="0"/>
              <a:t>…</a:t>
            </a:r>
            <a:endParaRPr lang="en-US" dirty="0"/>
          </a:p>
        </p:txBody>
      </p:sp>
      <p:sp>
        <p:nvSpPr>
          <p:cNvPr id="3" name="Content Placeholder 2"/>
          <p:cNvSpPr>
            <a:spLocks noGrp="1"/>
          </p:cNvSpPr>
          <p:nvPr>
            <p:ph idx="1"/>
          </p:nvPr>
        </p:nvSpPr>
        <p:spPr/>
        <p:txBody>
          <a:bodyPr>
            <a:normAutofit/>
          </a:bodyPr>
          <a:lstStyle/>
          <a:p>
            <a:pPr>
              <a:lnSpc>
                <a:spcPct val="100000"/>
              </a:lnSpc>
            </a:pPr>
            <a:r>
              <a:rPr lang="en-US" b="1" dirty="0"/>
              <a:t>Build a simple CNN Model for training, validating and testing</a:t>
            </a:r>
          </a:p>
          <a:p>
            <a:pPr marL="898525" indent="0" algn="l">
              <a:lnSpc>
                <a:spcPct val="100000"/>
              </a:lnSpc>
              <a:buNone/>
            </a:pPr>
            <a:endParaRPr lang="en-US" sz="2400" dirty="0"/>
          </a:p>
        </p:txBody>
      </p:sp>
      <p:pic>
        <p:nvPicPr>
          <p:cNvPr id="5" name="Picture 4">
            <a:extLst>
              <a:ext uri="{FF2B5EF4-FFF2-40B4-BE49-F238E27FC236}">
                <a16:creationId xmlns:a16="http://schemas.microsoft.com/office/drawing/2014/main" xmlns="" id="{A256D335-E212-BE12-CCEA-B38E5E23410A}"/>
              </a:ext>
            </a:extLst>
          </p:cNvPr>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735107" y="1645295"/>
            <a:ext cx="9421906" cy="3957646"/>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Result</a:t>
            </a:r>
          </a:p>
        </p:txBody>
      </p:sp>
      <p:sp>
        <p:nvSpPr>
          <p:cNvPr id="3" name="Content Placeholder 2"/>
          <p:cNvSpPr>
            <a:spLocks noGrp="1"/>
          </p:cNvSpPr>
          <p:nvPr>
            <p:ph idx="1"/>
          </p:nvPr>
        </p:nvSpPr>
        <p:spPr/>
        <p:txBody>
          <a:bodyPr/>
          <a:lstStyle/>
          <a:p>
            <a:pPr>
              <a:buNone/>
            </a:pPr>
            <a:r>
              <a:rPr lang="en-US" dirty="0"/>
              <a:t>The following image is Home page:</a:t>
            </a:r>
          </a:p>
          <a:p>
            <a:pPr>
              <a:buNone/>
            </a:pPr>
            <a:endParaRPr lang="en-US" dirty="0"/>
          </a:p>
        </p:txBody>
      </p:sp>
      <p:pic>
        <p:nvPicPr>
          <p:cNvPr id="4" name="Picture 3" descr="Screenshot (353).png"/>
          <p:cNvPicPr/>
          <p:nvPr/>
        </p:nvPicPr>
        <p:blipFill>
          <a:blip r:embed="rId2" cstate="print"/>
          <a:stretch>
            <a:fillRect/>
          </a:stretch>
        </p:blipFill>
        <p:spPr>
          <a:xfrm>
            <a:off x="1905000" y="1701802"/>
            <a:ext cx="7958667" cy="4512732"/>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Contd</a:t>
            </a:r>
            <a:r>
              <a:rPr lang="en-US" dirty="0"/>
              <a:t>…</a:t>
            </a:r>
          </a:p>
        </p:txBody>
      </p:sp>
      <p:sp>
        <p:nvSpPr>
          <p:cNvPr id="5" name="Content Placeholder 4"/>
          <p:cNvSpPr>
            <a:spLocks noGrp="1"/>
          </p:cNvSpPr>
          <p:nvPr>
            <p:ph idx="1"/>
          </p:nvPr>
        </p:nvSpPr>
        <p:spPr/>
        <p:txBody>
          <a:bodyPr/>
          <a:lstStyle/>
          <a:p>
            <a:pPr>
              <a:buNone/>
            </a:pPr>
            <a:r>
              <a:rPr lang="en-IN" dirty="0"/>
              <a:t>This page describes the project briefly.</a:t>
            </a:r>
          </a:p>
          <a:p>
            <a:pPr>
              <a:buNone/>
            </a:pPr>
            <a:endParaRPr lang="en-US" dirty="0"/>
          </a:p>
          <a:p>
            <a:pPr>
              <a:buNone/>
            </a:pPr>
            <a:endParaRPr lang="en-US" dirty="0"/>
          </a:p>
        </p:txBody>
      </p:sp>
      <p:pic>
        <p:nvPicPr>
          <p:cNvPr id="6" name="Picture 5" descr="Screenshot (354).png"/>
          <p:cNvPicPr/>
          <p:nvPr/>
        </p:nvPicPr>
        <p:blipFill>
          <a:blip r:embed="rId2" cstate="print"/>
          <a:stretch>
            <a:fillRect/>
          </a:stretch>
        </p:blipFill>
        <p:spPr>
          <a:xfrm>
            <a:off x="1888067" y="1707832"/>
            <a:ext cx="8271933" cy="4557501"/>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 y="228601"/>
            <a:ext cx="12192002" cy="719050"/>
          </a:xfrm>
        </p:spPr>
        <p:txBody>
          <a:bodyPr/>
          <a:lstStyle/>
          <a:p>
            <a:r>
              <a:rPr lang="en-US" dirty="0"/>
              <a:t>Abstract</a:t>
            </a:r>
            <a:endParaRPr lang="en-IN" dirty="0"/>
          </a:p>
        </p:txBody>
      </p:sp>
      <p:sp>
        <p:nvSpPr>
          <p:cNvPr id="3" name="Content Placeholder 2"/>
          <p:cNvSpPr>
            <a:spLocks noGrp="1"/>
          </p:cNvSpPr>
          <p:nvPr>
            <p:ph idx="1"/>
          </p:nvPr>
        </p:nvSpPr>
        <p:spPr/>
        <p:txBody>
          <a:bodyPr>
            <a:normAutofit/>
          </a:bodyPr>
          <a:lstStyle/>
          <a:p>
            <a:pPr marL="0" indent="0">
              <a:lnSpc>
                <a:spcPct val="110000"/>
              </a:lnSpc>
              <a:buNone/>
            </a:pPr>
            <a:r>
              <a:rPr lang="en-US" sz="2400" dirty="0"/>
              <a:t>	Face recognition has been widely researched and achieved great success in a variety of applications because the human face saves the most extravagant data for perceiving people</a:t>
            </a:r>
            <a:r>
              <a:rPr lang="en-US" sz="2400" dirty="0" smtClean="0"/>
              <a:t>. </a:t>
            </a:r>
            <a:r>
              <a:rPr lang="en-US" sz="2400" dirty="0"/>
              <a:t>Face spoofing attacks continue to pose a threat to modern face recognition systems. Recent researchers had proposed their research in this area but many existing methods for face anti spoofing have been degraded by illuminations. </a:t>
            </a:r>
          </a:p>
          <a:p>
            <a:pPr marL="0" indent="0">
              <a:lnSpc>
                <a:spcPct val="110000"/>
              </a:lnSpc>
              <a:buNone/>
            </a:pPr>
            <a:endParaRPr lang="en-US" sz="2400" dirty="0"/>
          </a:p>
          <a:p>
            <a:pPr marL="0" indent="0">
              <a:lnSpc>
                <a:spcPct val="100000"/>
              </a:lnSpc>
              <a:buNone/>
            </a:pPr>
            <a:r>
              <a:rPr lang="en-US" sz="2400" dirty="0"/>
              <a:t>	We propose a novel framework based on the Convolutional Neural Network for the face anti-spoofing problem, which is inspired by the philosophy used by humans to determine whether a presented face example is genuine or </a:t>
            </a:r>
            <a:r>
              <a:rPr lang="en-US" sz="2400" dirty="0" smtClean="0"/>
              <a:t>not. Specifically</a:t>
            </a:r>
            <a:r>
              <a:rPr lang="en-US" sz="2400" dirty="0"/>
              <a:t>, we use deep learning to mimic the behavior of discovering face-spoofing-related information from image sub-patches.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Contd</a:t>
            </a:r>
            <a:r>
              <a:rPr lang="en-US" dirty="0"/>
              <a:t>…</a:t>
            </a:r>
          </a:p>
        </p:txBody>
      </p:sp>
      <p:sp>
        <p:nvSpPr>
          <p:cNvPr id="3" name="Content Placeholder 2"/>
          <p:cNvSpPr>
            <a:spLocks noGrp="1"/>
          </p:cNvSpPr>
          <p:nvPr>
            <p:ph idx="1"/>
          </p:nvPr>
        </p:nvSpPr>
        <p:spPr/>
        <p:txBody>
          <a:bodyPr/>
          <a:lstStyle/>
          <a:p>
            <a:pPr>
              <a:buNone/>
            </a:pPr>
            <a:r>
              <a:rPr lang="en-IN" dirty="0"/>
              <a:t>This is the prediction page where you can run the algorithm.</a:t>
            </a:r>
          </a:p>
          <a:p>
            <a:pPr>
              <a:buNone/>
            </a:pPr>
            <a:endParaRPr lang="en-US" dirty="0"/>
          </a:p>
          <a:p>
            <a:pPr>
              <a:buNone/>
            </a:pPr>
            <a:endParaRPr lang="en-US" dirty="0"/>
          </a:p>
        </p:txBody>
      </p:sp>
      <p:pic>
        <p:nvPicPr>
          <p:cNvPr id="4" name="Picture 3" descr="Screenshot (355).png"/>
          <p:cNvPicPr/>
          <p:nvPr/>
        </p:nvPicPr>
        <p:blipFill>
          <a:blip r:embed="rId2" cstate="print"/>
          <a:stretch>
            <a:fillRect/>
          </a:stretch>
        </p:blipFill>
        <p:spPr>
          <a:xfrm>
            <a:off x="1710267" y="1657031"/>
            <a:ext cx="8111067" cy="4422035"/>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Contd</a:t>
            </a:r>
            <a:r>
              <a:rPr lang="en-US" dirty="0"/>
              <a:t>…</a:t>
            </a:r>
          </a:p>
        </p:txBody>
      </p:sp>
      <p:sp>
        <p:nvSpPr>
          <p:cNvPr id="3" name="Content Placeholder 2"/>
          <p:cNvSpPr>
            <a:spLocks noGrp="1"/>
          </p:cNvSpPr>
          <p:nvPr>
            <p:ph idx="1"/>
          </p:nvPr>
        </p:nvSpPr>
        <p:spPr/>
        <p:txBody>
          <a:bodyPr/>
          <a:lstStyle/>
          <a:p>
            <a:pPr>
              <a:buNone/>
            </a:pPr>
            <a:r>
              <a:rPr lang="en-US" b="1" dirty="0"/>
              <a:t>OUTPUT:</a:t>
            </a:r>
          </a:p>
          <a:p>
            <a:pPr>
              <a:buNone/>
            </a:pPr>
            <a:endParaRPr lang="en-US" b="1" dirty="0"/>
          </a:p>
        </p:txBody>
      </p:sp>
      <p:pic>
        <p:nvPicPr>
          <p:cNvPr id="4" name="Picture 3" descr="Screenshot (356).png"/>
          <p:cNvPicPr/>
          <p:nvPr/>
        </p:nvPicPr>
        <p:blipFill>
          <a:blip r:embed="rId2" cstate="print"/>
          <a:stretch>
            <a:fillRect/>
          </a:stretch>
        </p:blipFill>
        <p:spPr>
          <a:xfrm>
            <a:off x="1786467" y="1583267"/>
            <a:ext cx="7645400" cy="4656666"/>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Contd</a:t>
            </a:r>
            <a:r>
              <a:rPr lang="en-US" dirty="0"/>
              <a:t>…</a:t>
            </a:r>
          </a:p>
        </p:txBody>
      </p:sp>
      <p:pic>
        <p:nvPicPr>
          <p:cNvPr id="4" name="Content Placeholder 3" descr="Screenshot (358).png"/>
          <p:cNvPicPr>
            <a:picLocks noGrp="1"/>
          </p:cNvPicPr>
          <p:nvPr>
            <p:ph idx="1"/>
          </p:nvPr>
        </p:nvPicPr>
        <p:blipFill>
          <a:blip r:embed="rId2" cstate="print"/>
          <a:stretch>
            <a:fillRect/>
          </a:stretch>
        </p:blipFill>
        <p:spPr>
          <a:xfrm>
            <a:off x="1752600" y="1320800"/>
            <a:ext cx="7840133" cy="4512733"/>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Graph</a:t>
            </a:r>
          </a:p>
        </p:txBody>
      </p:sp>
      <p:sp>
        <p:nvSpPr>
          <p:cNvPr id="3" name="Content Placeholder 2"/>
          <p:cNvSpPr>
            <a:spLocks noGrp="1"/>
          </p:cNvSpPr>
          <p:nvPr>
            <p:ph idx="1"/>
          </p:nvPr>
        </p:nvSpPr>
        <p:spPr/>
        <p:txBody>
          <a:bodyPr/>
          <a:lstStyle/>
          <a:p>
            <a:pPr>
              <a:buNone/>
            </a:pPr>
            <a:r>
              <a:rPr lang="en-US" dirty="0"/>
              <a:t>The graphical representation of our model is as follows:</a:t>
            </a:r>
          </a:p>
          <a:p>
            <a:pPr>
              <a:buNone/>
            </a:pPr>
            <a:endParaRPr lang="en-US" dirty="0"/>
          </a:p>
        </p:txBody>
      </p:sp>
      <p:pic>
        <p:nvPicPr>
          <p:cNvPr id="4" name="Picture 3" descr="output.png"/>
          <p:cNvPicPr/>
          <p:nvPr/>
        </p:nvPicPr>
        <p:blipFill>
          <a:blip r:embed="rId2"/>
          <a:stretch>
            <a:fillRect/>
          </a:stretch>
        </p:blipFill>
        <p:spPr>
          <a:xfrm>
            <a:off x="2667000" y="1740111"/>
            <a:ext cx="6146800" cy="4499822"/>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a:t>
            </a:r>
          </a:p>
        </p:txBody>
      </p:sp>
      <p:sp>
        <p:nvSpPr>
          <p:cNvPr id="3" name="Content Placeholder 2"/>
          <p:cNvSpPr>
            <a:spLocks noGrp="1"/>
          </p:cNvSpPr>
          <p:nvPr>
            <p:ph idx="1"/>
          </p:nvPr>
        </p:nvSpPr>
        <p:spPr/>
        <p:txBody>
          <a:bodyPr/>
          <a:lstStyle/>
          <a:p>
            <a:pPr>
              <a:lnSpc>
                <a:spcPct val="100000"/>
              </a:lnSpc>
            </a:pPr>
            <a:r>
              <a:rPr lang="en-IN" dirty="0"/>
              <a:t> </a:t>
            </a:r>
            <a:r>
              <a:rPr lang="en-IN" sz="2400" dirty="0"/>
              <a:t>We proposed a Convolution Neural Network framework for face anti-spoofing problem, which is inspired by the philosophy used by humans to determine whether a presented face example is genuine or not, namely, to look at the example globally first and then carefully observe the local regions to gain more discriminative information (CNN).</a:t>
            </a:r>
          </a:p>
          <a:p>
            <a:pPr>
              <a:lnSpc>
                <a:spcPct val="100000"/>
              </a:lnSpc>
            </a:pPr>
            <a:r>
              <a:rPr lang="en-IN" sz="2400" dirty="0"/>
              <a:t> An end-to-end learning approach, where the input to a CNN is a face image and the output is class probability has been proposed. </a:t>
            </a:r>
            <a:endParaRPr lang="en-US" sz="2400" dirty="0"/>
          </a:p>
          <a:p>
            <a:pPr>
              <a:lnSpc>
                <a:spcPct val="100000"/>
              </a:lnSpc>
            </a:pPr>
            <a:r>
              <a:rPr lang="en-IN" sz="2400" dirty="0"/>
              <a:t>Specifically, we use deep learning to mimic the behaviour of discovering face-spoofing-related information from image sub-patches. </a:t>
            </a:r>
          </a:p>
          <a:p>
            <a:pPr>
              <a:lnSpc>
                <a:spcPct val="100000"/>
              </a:lnSpc>
            </a:pPr>
            <a:r>
              <a:rPr lang="en-IN" sz="2400" dirty="0"/>
              <a:t>Experimental results clearly demonstrate the effectiveness of the proposed CNN architecture with 95% percent accuracy.</a:t>
            </a:r>
            <a:endParaRPr lang="en-US" sz="2400" dirty="0"/>
          </a:p>
          <a:p>
            <a:pPr>
              <a:buNone/>
            </a:pPr>
            <a:endParaRPr lang="en-US" dirty="0"/>
          </a:p>
          <a:p>
            <a:endParaRPr lang="en-US"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References</a:t>
            </a:r>
          </a:p>
        </p:txBody>
      </p:sp>
      <p:sp>
        <p:nvSpPr>
          <p:cNvPr id="3" name="Content Placeholder 2"/>
          <p:cNvSpPr>
            <a:spLocks noGrp="1"/>
          </p:cNvSpPr>
          <p:nvPr>
            <p:ph idx="1"/>
          </p:nvPr>
        </p:nvSpPr>
        <p:spPr/>
        <p:txBody>
          <a:bodyPr>
            <a:normAutofit fontScale="92500" lnSpcReduction="10000"/>
          </a:bodyPr>
          <a:lstStyle/>
          <a:p>
            <a:pPr marL="431800" indent="-457200"/>
            <a:endParaRPr lang="en-IN" sz="2400" dirty="0"/>
          </a:p>
          <a:p>
            <a:pPr marL="431800" indent="-457200">
              <a:lnSpc>
                <a:spcPct val="110000"/>
              </a:lnSpc>
            </a:pPr>
            <a:r>
              <a:rPr lang="en-IN" sz="2400" dirty="0" err="1"/>
              <a:t>H.Li</a:t>
            </a:r>
            <a:r>
              <a:rPr lang="en-IN" sz="2400" dirty="0"/>
              <a:t>, </a:t>
            </a:r>
            <a:r>
              <a:rPr lang="en-IN" sz="2400" dirty="0" err="1"/>
              <a:t>W.Li</a:t>
            </a:r>
            <a:r>
              <a:rPr lang="en-IN" sz="2400" dirty="0"/>
              <a:t>, </a:t>
            </a:r>
            <a:r>
              <a:rPr lang="en-IN" sz="2400" dirty="0" err="1"/>
              <a:t>H.Cao</a:t>
            </a:r>
            <a:r>
              <a:rPr lang="en-IN" sz="2400" dirty="0"/>
              <a:t>, </a:t>
            </a:r>
            <a:r>
              <a:rPr lang="en-IN" sz="2400" dirty="0" err="1"/>
              <a:t>S.Wang</a:t>
            </a:r>
            <a:r>
              <a:rPr lang="en-IN" sz="2400" dirty="0"/>
              <a:t>, </a:t>
            </a:r>
            <a:r>
              <a:rPr lang="en-IN" sz="2400" dirty="0" err="1"/>
              <a:t>F.Huang</a:t>
            </a:r>
            <a:r>
              <a:rPr lang="en-IN" sz="2400" dirty="0"/>
              <a:t>, and </a:t>
            </a:r>
            <a:r>
              <a:rPr lang="en-IN" sz="2400" dirty="0" err="1"/>
              <a:t>A.C.Kot</a:t>
            </a:r>
            <a:r>
              <a:rPr lang="en-IN" sz="2400" dirty="0"/>
              <a:t>, </a:t>
            </a:r>
            <a:r>
              <a:rPr lang="en-IN" sz="2400" b="1" dirty="0">
                <a:solidFill>
                  <a:schemeClr val="accent1">
                    <a:lumMod val="75000"/>
                  </a:schemeClr>
                </a:solidFill>
              </a:rPr>
              <a:t>“Unsupervised domain adaptation for face anti-spoofing”</a:t>
            </a:r>
          </a:p>
          <a:p>
            <a:pPr marL="431800" indent="-457200">
              <a:lnSpc>
                <a:spcPct val="110000"/>
              </a:lnSpc>
            </a:pPr>
            <a:r>
              <a:rPr lang="en-IN" sz="2400" dirty="0" err="1"/>
              <a:t>R.Nosaka</a:t>
            </a:r>
            <a:r>
              <a:rPr lang="en-IN" sz="2400" dirty="0"/>
              <a:t>, </a:t>
            </a:r>
            <a:r>
              <a:rPr lang="en-IN" sz="2400" dirty="0" err="1"/>
              <a:t>Y.Ohkawa</a:t>
            </a:r>
            <a:r>
              <a:rPr lang="en-IN" sz="2400" dirty="0"/>
              <a:t>, and </a:t>
            </a:r>
            <a:r>
              <a:rPr lang="en-IN" sz="2400" dirty="0" err="1"/>
              <a:t>K.Fukui</a:t>
            </a:r>
            <a:r>
              <a:rPr lang="en-IN" sz="2400" dirty="0"/>
              <a:t>, </a:t>
            </a:r>
            <a:r>
              <a:rPr lang="en-IN" sz="2400" b="1" dirty="0">
                <a:solidFill>
                  <a:schemeClr val="accent1">
                    <a:lumMod val="75000"/>
                  </a:schemeClr>
                </a:solidFill>
              </a:rPr>
              <a:t>“Feature extraction based on co-occurrence of adjacent local binary patterns”</a:t>
            </a:r>
          </a:p>
          <a:p>
            <a:pPr marL="431800" indent="-457200">
              <a:lnSpc>
                <a:spcPct val="110000"/>
              </a:lnSpc>
              <a:buNone/>
            </a:pPr>
            <a:endParaRPr lang="en-US" sz="2400" dirty="0"/>
          </a:p>
          <a:p>
            <a:pPr marL="431800" indent="-457200">
              <a:lnSpc>
                <a:spcPct val="110000"/>
              </a:lnSpc>
            </a:pPr>
            <a:r>
              <a:rPr lang="en-IN" sz="2400" dirty="0" err="1"/>
              <a:t>I.Chingovska</a:t>
            </a:r>
            <a:r>
              <a:rPr lang="en-IN" sz="2400" dirty="0"/>
              <a:t>, </a:t>
            </a:r>
            <a:r>
              <a:rPr lang="en-IN" sz="2400" dirty="0" err="1"/>
              <a:t>A.Anjos</a:t>
            </a:r>
            <a:r>
              <a:rPr lang="en-IN" sz="2400" dirty="0"/>
              <a:t>, and </a:t>
            </a:r>
            <a:r>
              <a:rPr lang="en-IN" sz="2400" dirty="0" err="1"/>
              <a:t>S.Marcel</a:t>
            </a:r>
            <a:r>
              <a:rPr lang="en-IN" sz="2400" dirty="0"/>
              <a:t>, </a:t>
            </a:r>
            <a:r>
              <a:rPr lang="en-IN" sz="2400" b="1" dirty="0">
                <a:solidFill>
                  <a:schemeClr val="accent1">
                    <a:lumMod val="75000"/>
                  </a:schemeClr>
                </a:solidFill>
              </a:rPr>
              <a:t>“On the effectiveness of local binary patterns in face anti-spoofing”</a:t>
            </a:r>
            <a:endParaRPr lang="en-US" sz="2400" b="1" dirty="0">
              <a:solidFill>
                <a:schemeClr val="accent1">
                  <a:lumMod val="75000"/>
                </a:schemeClr>
              </a:solidFill>
            </a:endParaRPr>
          </a:p>
          <a:p>
            <a:pPr marL="431800" indent="-457200">
              <a:lnSpc>
                <a:spcPct val="110000"/>
              </a:lnSpc>
              <a:buNone/>
            </a:pPr>
            <a:endParaRPr lang="en-US" sz="2400" dirty="0"/>
          </a:p>
          <a:p>
            <a:pPr marL="431800" indent="-457200">
              <a:lnSpc>
                <a:spcPct val="110000"/>
              </a:lnSpc>
            </a:pPr>
            <a:r>
              <a:rPr lang="en-IN" sz="2400" dirty="0"/>
              <a:t>Dataset :</a:t>
            </a:r>
          </a:p>
          <a:p>
            <a:pPr marL="431800" indent="-457200">
              <a:lnSpc>
                <a:spcPct val="110000"/>
              </a:lnSpc>
              <a:buNone/>
            </a:pPr>
            <a:r>
              <a:rPr lang="en-IN" sz="2400" dirty="0"/>
              <a:t>            https://www.kaggle.com/datasets/attentionlayer241/celeba-spoof-for-face-antispoofing      </a:t>
            </a:r>
          </a:p>
          <a:p>
            <a:pPr marL="431800" indent="-457200">
              <a:buNone/>
            </a:pPr>
            <a:r>
              <a:rPr lang="en-IN" sz="2400" dirty="0"/>
              <a:t>      </a:t>
            </a:r>
          </a:p>
          <a:p>
            <a:pPr marL="431800" indent="-457200">
              <a:buNone/>
            </a:pPr>
            <a:r>
              <a:rPr lang="en-IN" sz="2400" dirty="0"/>
              <a:t>      </a:t>
            </a:r>
            <a:endParaRPr lang="en-US" sz="2400"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753613" y="2375670"/>
            <a:ext cx="6603859" cy="1595117"/>
          </a:xfrm>
          <a:prstGeom prst="rect">
            <a:avLst/>
          </a:prstGeom>
        </p:spPr>
        <p:txBody>
          <a:bodyPr wrap="none">
            <a:spAutoFit/>
          </a:bodyPr>
          <a:lstStyle/>
          <a:p>
            <a:pPr>
              <a:lnSpc>
                <a:spcPct val="107000"/>
              </a:lnSpc>
              <a:spcAft>
                <a:spcPts val="800"/>
              </a:spcAft>
            </a:pPr>
            <a:r>
              <a:rPr lang="en-US" sz="9600" i="1" dirty="0">
                <a:ln w="0"/>
                <a:solidFill>
                  <a:srgbClr val="FF6600"/>
                </a:solidFill>
                <a:effectLst>
                  <a:outerShdw blurRad="38100" dist="25400" dir="5400000" algn="ctr" rotWithShape="0">
                    <a:srgbClr val="6E747A">
                      <a:alpha val="43000"/>
                    </a:srgbClr>
                  </a:outerShdw>
                </a:effectLst>
                <a:latin typeface="Times New Roman" panose="02020603050405020304" pitchFamily="18" charset="0"/>
                <a:ea typeface="Calibri" panose="020F0502020204030204" pitchFamily="34" charset="0"/>
                <a:cs typeface="Times New Roman" panose="02020603050405020304" pitchFamily="18" charset="0"/>
              </a:rPr>
              <a:t>Thank You!!!</a:t>
            </a:r>
            <a:endParaRPr lang="en-IN" sz="9600" dirty="0">
              <a:ln w="0"/>
              <a:solidFill>
                <a:srgbClr val="FF6600"/>
              </a:solidFill>
              <a:effectLst>
                <a:outerShdw blurRad="38100" dist="25400" dir="5400000" algn="ctr" rotWithShape="0">
                  <a:srgbClr val="6E747A">
                    <a:alpha val="43000"/>
                  </a:srgbClr>
                </a:outerShdw>
              </a:effectLst>
              <a:latin typeface="Calibri" panose="020F0502020204030204" pitchFamily="34" charset="0"/>
              <a:ea typeface="Calibri" panose="020F0502020204030204" pitchFamily="34" charset="0"/>
              <a:cs typeface="Times New Roman" panose="02020603050405020304" pitchFamily="18"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ym typeface="+mn-ea"/>
              </a:rPr>
              <a:t>Review 0 Remarks</a:t>
            </a:r>
            <a:r>
              <a:rPr lang="en-US" dirty="0"/>
              <a:t/>
            </a:r>
            <a:br>
              <a:rPr lang="en-US" dirty="0"/>
            </a:br>
            <a:endParaRPr lang="en-US" dirty="0"/>
          </a:p>
        </p:txBody>
      </p:sp>
      <p:sp>
        <p:nvSpPr>
          <p:cNvPr id="3" name="Content Placeholder 2"/>
          <p:cNvSpPr>
            <a:spLocks noGrp="1"/>
          </p:cNvSpPr>
          <p:nvPr>
            <p:ph idx="1"/>
          </p:nvPr>
        </p:nvSpPr>
        <p:spPr/>
        <p:txBody>
          <a:bodyPr/>
          <a:lstStyle/>
          <a:p>
            <a:pPr marL="0" indent="0">
              <a:buNone/>
            </a:pPr>
            <a:endParaRPr lang="en-IN" dirty="0"/>
          </a:p>
          <a:p>
            <a:pPr marL="0" indent="0"/>
            <a:r>
              <a:rPr lang="en-IN" dirty="0"/>
              <a:t>In review 0,our project was clashed with others.</a:t>
            </a:r>
          </a:p>
          <a:p>
            <a:pPr marL="0" indent="0">
              <a:buNone/>
            </a:pPr>
            <a:endParaRPr lang="en-IN" dirty="0"/>
          </a:p>
          <a:p>
            <a:pPr marL="0" indent="0"/>
            <a:r>
              <a:rPr lang="en-IN" dirty="0"/>
              <a:t>So, we came up with new title“ </a:t>
            </a:r>
            <a:r>
              <a:rPr lang="en-IN" dirty="0">
                <a:effectLst>
                  <a:outerShdw blurRad="38100" dist="38100" dir="2700000" algn="tl">
                    <a:srgbClr val="000000">
                      <a:alpha val="43137"/>
                    </a:srgbClr>
                  </a:outerShdw>
                </a:effectLst>
              </a:rPr>
              <a:t>Face Anti-Spoofing Using Deep Learning</a:t>
            </a:r>
            <a:r>
              <a:rPr lang="en-IN" dirty="0"/>
              <a:t>” .</a:t>
            </a:r>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Review 1,2 Remarks</a:t>
            </a:r>
            <a:endParaRPr lang="en-US" dirty="0"/>
          </a:p>
        </p:txBody>
      </p:sp>
      <p:sp>
        <p:nvSpPr>
          <p:cNvPr id="3" name="Content Placeholder 2"/>
          <p:cNvSpPr>
            <a:spLocks noGrp="1"/>
          </p:cNvSpPr>
          <p:nvPr>
            <p:ph idx="1"/>
          </p:nvPr>
        </p:nvSpPr>
        <p:spPr/>
        <p:txBody>
          <a:bodyPr/>
          <a:lstStyle/>
          <a:p>
            <a:r>
              <a:rPr lang="en-IN" dirty="0"/>
              <a:t>In review 1,2 we didn’t come up with the accurate results to detect deep fake. </a:t>
            </a:r>
          </a:p>
          <a:p>
            <a:endParaRPr lang="en-IN" dirty="0"/>
          </a:p>
          <a:p>
            <a:pPr marL="0" indent="0">
              <a:buNone/>
            </a:pPr>
            <a:r>
              <a:rPr lang="en-IN" dirty="0"/>
              <a:t> 	So we decided to work with spoofed images and have considered to develop a model to classify the images as spoofed or real.</a:t>
            </a:r>
          </a:p>
          <a:p>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Contents</a:t>
            </a:r>
            <a:endParaRPr lang="en-IN" dirty="0"/>
          </a:p>
        </p:txBody>
      </p:sp>
      <p:sp>
        <p:nvSpPr>
          <p:cNvPr id="3" name="Content Placeholder 2"/>
          <p:cNvSpPr>
            <a:spLocks noGrp="1"/>
          </p:cNvSpPr>
          <p:nvPr>
            <p:ph idx="1"/>
          </p:nvPr>
        </p:nvSpPr>
        <p:spPr/>
        <p:txBody>
          <a:bodyPr>
            <a:normAutofit fontScale="92500" lnSpcReduction="10000"/>
          </a:bodyPr>
          <a:lstStyle/>
          <a:p>
            <a:pPr marL="462280" indent="-462280">
              <a:lnSpc>
                <a:spcPct val="100000"/>
              </a:lnSpc>
              <a:buBlip>
                <a:blip r:embed="rId2"/>
              </a:buBlip>
            </a:pPr>
            <a:r>
              <a:rPr lang="en-US" dirty="0"/>
              <a:t>Introduction</a:t>
            </a:r>
          </a:p>
          <a:p>
            <a:pPr marL="462280" indent="-462280">
              <a:lnSpc>
                <a:spcPct val="100000"/>
              </a:lnSpc>
              <a:buBlip>
                <a:blip r:embed="rId2"/>
              </a:buBlip>
            </a:pPr>
            <a:r>
              <a:rPr lang="en-US" dirty="0"/>
              <a:t>Existing System</a:t>
            </a:r>
          </a:p>
          <a:p>
            <a:pPr marL="462280" indent="-462280">
              <a:lnSpc>
                <a:spcPct val="100000"/>
              </a:lnSpc>
              <a:buBlip>
                <a:blip r:embed="rId2"/>
              </a:buBlip>
            </a:pPr>
            <a:r>
              <a:rPr lang="en-US" dirty="0"/>
              <a:t>Proposed System</a:t>
            </a:r>
          </a:p>
          <a:p>
            <a:pPr marL="462280" indent="-462280">
              <a:lnSpc>
                <a:spcPct val="100000"/>
              </a:lnSpc>
              <a:buBlip>
                <a:blip r:embed="rId2"/>
              </a:buBlip>
            </a:pPr>
            <a:r>
              <a:rPr lang="en-US" dirty="0"/>
              <a:t>Literature Survey</a:t>
            </a:r>
          </a:p>
          <a:p>
            <a:pPr marL="462280" indent="-462280">
              <a:lnSpc>
                <a:spcPct val="100000"/>
              </a:lnSpc>
              <a:buBlip>
                <a:blip r:embed="rId2"/>
              </a:buBlip>
            </a:pPr>
            <a:r>
              <a:rPr lang="en-US" dirty="0"/>
              <a:t>Problem Definition</a:t>
            </a:r>
          </a:p>
          <a:p>
            <a:pPr marL="462280" indent="-462280">
              <a:lnSpc>
                <a:spcPct val="100000"/>
              </a:lnSpc>
              <a:buBlip>
                <a:blip r:embed="rId2"/>
              </a:buBlip>
            </a:pPr>
            <a:r>
              <a:rPr lang="en-US" dirty="0"/>
              <a:t>Planning</a:t>
            </a:r>
          </a:p>
          <a:p>
            <a:pPr marL="462280" indent="-462280">
              <a:lnSpc>
                <a:spcPct val="100000"/>
              </a:lnSpc>
              <a:buBlip>
                <a:blip r:embed="rId2"/>
              </a:buBlip>
            </a:pPr>
            <a:r>
              <a:rPr lang="en-US" dirty="0"/>
              <a:t>Requirements</a:t>
            </a:r>
          </a:p>
          <a:p>
            <a:pPr marL="462280" indent="-462280">
              <a:lnSpc>
                <a:spcPct val="100000"/>
              </a:lnSpc>
              <a:buBlip>
                <a:blip r:embed="rId2"/>
              </a:buBlip>
            </a:pPr>
            <a:r>
              <a:rPr lang="en-US" dirty="0"/>
              <a:t>Design</a:t>
            </a:r>
          </a:p>
          <a:p>
            <a:pPr marL="462280" indent="-462280">
              <a:lnSpc>
                <a:spcPct val="100000"/>
              </a:lnSpc>
              <a:buBlip>
                <a:blip r:embed="rId2"/>
              </a:buBlip>
            </a:pPr>
            <a:r>
              <a:rPr lang="en-US" dirty="0"/>
              <a:t>Implementation</a:t>
            </a:r>
          </a:p>
          <a:p>
            <a:pPr marL="462280" indent="-462280">
              <a:lnSpc>
                <a:spcPct val="100000"/>
              </a:lnSpc>
              <a:buBlip>
                <a:blip r:embed="rId2"/>
              </a:buBlip>
            </a:pPr>
            <a:r>
              <a:rPr lang="en-US" dirty="0"/>
              <a:t>Conclusion</a:t>
            </a:r>
          </a:p>
          <a:p>
            <a:pPr marL="462280" indent="-462280">
              <a:lnSpc>
                <a:spcPct val="100000"/>
              </a:lnSpc>
              <a:buBlip>
                <a:blip r:embed="rId2"/>
              </a:buBlip>
            </a:pPr>
            <a:r>
              <a:rPr lang="en-US" dirty="0"/>
              <a:t>References</a:t>
            </a:r>
          </a:p>
          <a:p>
            <a:pPr marL="462280" indent="-462280">
              <a:buNone/>
            </a:pPr>
            <a:endParaRPr lang="en-US" dirty="0"/>
          </a:p>
          <a:p>
            <a:pPr marL="0" indent="0">
              <a:buNone/>
            </a:pPr>
            <a:endParaRPr lang="en-IN"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a:t>
            </a:r>
            <a:endParaRPr lang="en-IN" dirty="0"/>
          </a:p>
        </p:txBody>
      </p:sp>
      <p:sp>
        <p:nvSpPr>
          <p:cNvPr id="6" name="Content Placeholder 5"/>
          <p:cNvSpPr>
            <a:spLocks noGrp="1"/>
          </p:cNvSpPr>
          <p:nvPr>
            <p:ph idx="1"/>
          </p:nvPr>
        </p:nvSpPr>
        <p:spPr>
          <a:xfrm>
            <a:off x="199504" y="1097279"/>
            <a:ext cx="7614459" cy="5394960"/>
          </a:xfrm>
        </p:spPr>
        <p:txBody>
          <a:bodyPr>
            <a:normAutofit/>
          </a:bodyPr>
          <a:lstStyle/>
          <a:p>
            <a:pPr>
              <a:lnSpc>
                <a:spcPct val="100000"/>
              </a:lnSpc>
            </a:pPr>
            <a:r>
              <a:rPr lang="en-US" sz="2400" dirty="0"/>
              <a:t>The biometric systems are widely used in real-world applications including mobile phone authentication and access control, biometric spoof, or Presentation Attack (PA) are becoming a larger threat, where a spoofed biometric sample is presented to the biometric system and attempted to be authenticated.</a:t>
            </a:r>
          </a:p>
          <a:p>
            <a:pPr>
              <a:lnSpc>
                <a:spcPct val="100000"/>
              </a:lnSpc>
            </a:pPr>
            <a:r>
              <a:rPr lang="en-US" sz="2400" dirty="0"/>
              <a:t>Face is the most accessible biometric modality, there have been many different types of presentation attacks for faces including print attack, 3D masks, etc.</a:t>
            </a:r>
          </a:p>
          <a:p>
            <a:pPr>
              <a:lnSpc>
                <a:spcPct val="100000"/>
              </a:lnSpc>
            </a:pPr>
            <a:r>
              <a:rPr lang="en-US" sz="2400" dirty="0"/>
              <a:t>In order to develop a face recognition system that is invulnerable to various types of PAs, there is an increasing demand on designing a robust face anti-spoofing system to classify a face sample as real or spoof.</a:t>
            </a:r>
          </a:p>
          <a:p>
            <a:pPr>
              <a:buNone/>
            </a:pPr>
            <a:endParaRPr lang="en-US" dirty="0"/>
          </a:p>
        </p:txBody>
      </p:sp>
      <p:pic>
        <p:nvPicPr>
          <p:cNvPr id="8" name="image1.jpeg"/>
          <p:cNvPicPr/>
          <p:nvPr/>
        </p:nvPicPr>
        <p:blipFill>
          <a:blip r:embed="rId2" cstate="print"/>
          <a:stretch>
            <a:fillRect/>
          </a:stretch>
        </p:blipFill>
        <p:spPr>
          <a:xfrm>
            <a:off x="8046720" y="1718733"/>
            <a:ext cx="4043680" cy="282786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Existing System</a:t>
            </a:r>
            <a:endParaRPr lang="en-IN" dirty="0"/>
          </a:p>
        </p:txBody>
      </p:sp>
      <p:sp>
        <p:nvSpPr>
          <p:cNvPr id="7" name="Content Placeholder 2"/>
          <p:cNvSpPr>
            <a:spLocks noGrp="1"/>
          </p:cNvSpPr>
          <p:nvPr>
            <p:ph idx="1"/>
          </p:nvPr>
        </p:nvSpPr>
        <p:spPr>
          <a:xfrm>
            <a:off x="199505" y="1097279"/>
            <a:ext cx="11857028" cy="5394960"/>
          </a:xfrm>
        </p:spPr>
        <p:txBody>
          <a:bodyPr>
            <a:normAutofit/>
          </a:bodyPr>
          <a:lstStyle/>
          <a:p>
            <a:pPr marL="457200" indent="-457200">
              <a:lnSpc>
                <a:spcPct val="100000"/>
              </a:lnSpc>
            </a:pPr>
            <a:r>
              <a:rPr lang="en-US" sz="2400" dirty="0"/>
              <a:t>Effective Face Anti-Spoofing (FAS) approaches are greatly desired and required for the development of safe face recognition systems.</a:t>
            </a:r>
          </a:p>
          <a:p>
            <a:pPr marL="457200" indent="-457200">
              <a:lnSpc>
                <a:spcPct val="100000"/>
              </a:lnSpc>
            </a:pPr>
            <a:r>
              <a:rPr lang="en-US" sz="2400" dirty="0"/>
              <a:t>Traditionally various techniques have been proposed to extract handcrafted features with image descriptors as representations.</a:t>
            </a:r>
          </a:p>
          <a:p>
            <a:pPr marL="457200" indent="-457200">
              <a:lnSpc>
                <a:spcPct val="100000"/>
              </a:lnSpc>
            </a:pPr>
            <a:r>
              <a:rPr lang="en-US" sz="2400" dirty="0"/>
              <a:t>These features are usually used to train a Support Vector Machine (SVM) to classify genuine or spoofing examples and these features are insufficiently discriminative.</a:t>
            </a:r>
          </a:p>
          <a:p>
            <a:pPr marL="457200" indent="-457200">
              <a:lnSpc>
                <a:spcPct val="100000"/>
              </a:lnSpc>
            </a:pPr>
            <a:r>
              <a:rPr lang="en-US" sz="2400" dirty="0"/>
              <a:t>Deep-learning-based strategies have recently demonstrated to be more effective than standard methods in countering spoofing attacks.</a:t>
            </a:r>
          </a:p>
          <a:p>
            <a:pPr marL="457200" indent="-457200">
              <a:buNone/>
            </a:pPr>
            <a:endParaRPr lang="en-IN"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Proposed System</a:t>
            </a:r>
            <a:endParaRPr lang="en-IN" dirty="0"/>
          </a:p>
        </p:txBody>
      </p:sp>
      <p:sp>
        <p:nvSpPr>
          <p:cNvPr id="7" name="Content Placeholder 2"/>
          <p:cNvSpPr>
            <a:spLocks noGrp="1"/>
          </p:cNvSpPr>
          <p:nvPr>
            <p:ph idx="1"/>
          </p:nvPr>
        </p:nvSpPr>
        <p:spPr>
          <a:xfrm>
            <a:off x="284171" y="1097279"/>
            <a:ext cx="7581362" cy="5394960"/>
          </a:xfrm>
        </p:spPr>
        <p:txBody>
          <a:bodyPr>
            <a:normAutofit/>
          </a:bodyPr>
          <a:lstStyle/>
          <a:p>
            <a:pPr marL="457200" indent="-457200">
              <a:lnSpc>
                <a:spcPct val="100000"/>
              </a:lnSpc>
            </a:pPr>
            <a:r>
              <a:rPr lang="en-US" sz="2400" dirty="0"/>
              <a:t>To overcome the drawback of existing system, we propose a novel framework based on the Convolutional Neural Network for the face anti-spoofing problem</a:t>
            </a:r>
            <a:r>
              <a:rPr lang="en-US" sz="2400" dirty="0" smtClean="0"/>
              <a:t>.</a:t>
            </a:r>
            <a:endParaRPr lang="en-US" sz="2400" dirty="0"/>
          </a:p>
          <a:p>
            <a:pPr marL="457200" indent="-457200">
              <a:lnSpc>
                <a:spcPct val="100000"/>
              </a:lnSpc>
            </a:pPr>
            <a:r>
              <a:rPr lang="en-US" sz="2400" dirty="0"/>
              <a:t>The proposed model is used for dealing with images, work efficiently and have more accuracy.</a:t>
            </a:r>
          </a:p>
        </p:txBody>
      </p:sp>
      <p:pic>
        <p:nvPicPr>
          <p:cNvPr id="6" name="image2.jpeg"/>
          <p:cNvPicPr/>
          <p:nvPr/>
        </p:nvPicPr>
        <p:blipFill>
          <a:blip r:embed="rId2" cstate="print"/>
          <a:stretch>
            <a:fillRect/>
          </a:stretch>
        </p:blipFill>
        <p:spPr>
          <a:xfrm>
            <a:off x="8017934" y="1075267"/>
            <a:ext cx="4004732" cy="4766733"/>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Problem Definition </a:t>
            </a:r>
          </a:p>
        </p:txBody>
      </p:sp>
      <p:sp>
        <p:nvSpPr>
          <p:cNvPr id="3" name="Content Placeholder 2"/>
          <p:cNvSpPr>
            <a:spLocks noGrp="1"/>
          </p:cNvSpPr>
          <p:nvPr>
            <p:ph idx="1"/>
          </p:nvPr>
        </p:nvSpPr>
        <p:spPr/>
        <p:txBody>
          <a:bodyPr/>
          <a:lstStyle/>
          <a:p>
            <a:pPr marL="509270" indent="-509270">
              <a:lnSpc>
                <a:spcPct val="100000"/>
              </a:lnSpc>
            </a:pPr>
            <a:r>
              <a:rPr lang="en-US" sz="2400" dirty="0"/>
              <a:t>Face recognition biometrics is now widely employed. Face recognition software should be able to recognize not only people's faces, but also spoofing attempts using printed faces or digital presentations.</a:t>
            </a:r>
          </a:p>
          <a:p>
            <a:pPr marL="509270" indent="-509270">
              <a:lnSpc>
                <a:spcPct val="100000"/>
              </a:lnSpc>
            </a:pPr>
            <a:r>
              <a:rPr lang="en-US" sz="2400" dirty="0"/>
              <a:t>Support Vector Machine (SVM) to classify genuine or spoofing examples and these  insufficiently discriminative.</a:t>
            </a:r>
          </a:p>
          <a:p>
            <a:pPr marL="509270" indent="-509270">
              <a:lnSpc>
                <a:spcPct val="100000"/>
              </a:lnSpc>
            </a:pPr>
            <a:r>
              <a:rPr lang="en-US" sz="2400" dirty="0"/>
              <a:t>The overall objective of our model is to identify the fake faces, which are spoofed and address them to avoid illegal activities. In our model, we are using </a:t>
            </a:r>
            <a:r>
              <a:rPr lang="en-US" sz="2400" dirty="0" err="1"/>
              <a:t>Convolutional</a:t>
            </a:r>
            <a:r>
              <a:rPr lang="en-US" sz="2400" dirty="0"/>
              <a:t> Neural Network (CNN).</a:t>
            </a:r>
          </a:p>
          <a:p>
            <a:pPr marL="509270" indent="-509270">
              <a:lnSpc>
                <a:spcPct val="100000"/>
              </a:lnSpc>
            </a:pPr>
            <a:r>
              <a:rPr lang="en-US" sz="2400" dirty="0"/>
              <a:t>The predicted results can be used to predict the face as ‘Fake’ or ‘Real’.</a:t>
            </a:r>
          </a:p>
          <a:p>
            <a:pPr marL="509270" indent="-509270">
              <a:buNone/>
            </a:pPr>
            <a:endParaRPr lang="en-US" dirty="0"/>
          </a:p>
          <a:p>
            <a:pPr marL="509270" indent="-509270">
              <a:buNone/>
            </a:pPr>
            <a:endParaRPr lang="en-IN" dirty="0"/>
          </a:p>
          <a:p>
            <a:pPr marL="509270" indent="-509270"/>
            <a:endParaRPr lang="en-US" dirty="0"/>
          </a:p>
        </p:txBody>
      </p:sp>
    </p:spTree>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4593</TotalTime>
  <Words>1166</Words>
  <Application>Microsoft Office PowerPoint</Application>
  <PresentationFormat>Custom</PresentationFormat>
  <Paragraphs>141</Paragraphs>
  <Slides>26</Slides>
  <Notes>0</Notes>
  <HiddenSlides>0</HiddenSlides>
  <MMClips>0</MMClips>
  <ScaleCrop>false</ScaleCrop>
  <HeadingPairs>
    <vt:vector size="4" baseType="variant">
      <vt:variant>
        <vt:lpstr>Theme</vt:lpstr>
      </vt:variant>
      <vt:variant>
        <vt:i4>1</vt:i4>
      </vt:variant>
      <vt:variant>
        <vt:lpstr>Slide Titles</vt:lpstr>
      </vt:variant>
      <vt:variant>
        <vt:i4>26</vt:i4>
      </vt:variant>
    </vt:vector>
  </HeadingPairs>
  <TitlesOfParts>
    <vt:vector size="27" baseType="lpstr">
      <vt:lpstr>Custom Design</vt:lpstr>
      <vt:lpstr>Slide 1</vt:lpstr>
      <vt:lpstr>Abstract</vt:lpstr>
      <vt:lpstr>Review 0 Remarks </vt:lpstr>
      <vt:lpstr>Review 1,2 Remarks</vt:lpstr>
      <vt:lpstr>Contents</vt:lpstr>
      <vt:lpstr>Introduction</vt:lpstr>
      <vt:lpstr>Existing System</vt:lpstr>
      <vt:lpstr>Proposed System</vt:lpstr>
      <vt:lpstr> Problem Definition </vt:lpstr>
      <vt:lpstr>Literature Survey</vt:lpstr>
      <vt:lpstr>Contd...</vt:lpstr>
      <vt:lpstr>Planning</vt:lpstr>
      <vt:lpstr> Requirements :</vt:lpstr>
      <vt:lpstr>System Architecture</vt:lpstr>
      <vt:lpstr>Implementation(Sample Code)</vt:lpstr>
      <vt:lpstr>Contd…</vt:lpstr>
      <vt:lpstr>Contd…</vt:lpstr>
      <vt:lpstr>Result</vt:lpstr>
      <vt:lpstr>Contd…</vt:lpstr>
      <vt:lpstr>Contd…</vt:lpstr>
      <vt:lpstr>Contd…</vt:lpstr>
      <vt:lpstr>Contd…</vt:lpstr>
      <vt:lpstr>Graph</vt:lpstr>
      <vt:lpstr>Conclusion</vt:lpstr>
      <vt:lpstr>References</vt:lpstr>
      <vt:lpstr>Slide 26</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venkatesh k</dc:creator>
  <cp:lastModifiedBy>pothuka ankitha</cp:lastModifiedBy>
  <cp:revision>576</cp:revision>
  <dcterms:created xsi:type="dcterms:W3CDTF">2019-06-11T05:35:00Z</dcterms:created>
  <dcterms:modified xsi:type="dcterms:W3CDTF">2022-06-19T15:23:01Z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4B54F4AADBE644E2902D3549E5F6A9EA</vt:lpwstr>
  </property>
  <property fmtid="{D5CDD505-2E9C-101B-9397-08002B2CF9AE}" pid="3" name="KSOProductBuildVer">
    <vt:lpwstr>1033-11.2.0.10451</vt:lpwstr>
  </property>
</Properties>
</file>